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2" r:id="rId3"/>
    <p:sldId id="283" r:id="rId4"/>
    <p:sldId id="297" r:id="rId5"/>
    <p:sldId id="301" r:id="rId6"/>
    <p:sldId id="270" r:id="rId7"/>
    <p:sldId id="277" r:id="rId8"/>
    <p:sldId id="264" r:id="rId9"/>
    <p:sldId id="293" r:id="rId10"/>
    <p:sldId id="262" r:id="rId11"/>
    <p:sldId id="303" r:id="rId12"/>
    <p:sldId id="292" r:id="rId13"/>
    <p:sldId id="302" r:id="rId14"/>
    <p:sldId id="304" r:id="rId15"/>
    <p:sldId id="305" r:id="rId16"/>
    <p:sldId id="309" r:id="rId17"/>
    <p:sldId id="310" r:id="rId18"/>
    <p:sldId id="311" r:id="rId19"/>
    <p:sldId id="312" r:id="rId20"/>
    <p:sldId id="307" r:id="rId21"/>
    <p:sldId id="308" r:id="rId22"/>
    <p:sldId id="313" r:id="rId23"/>
    <p:sldId id="314" r:id="rId24"/>
    <p:sldId id="315" r:id="rId25"/>
    <p:sldId id="294" r:id="rId26"/>
    <p:sldId id="316" r:id="rId27"/>
    <p:sldId id="317" r:id="rId28"/>
    <p:sldId id="318" r:id="rId29"/>
    <p:sldId id="319" r:id="rId30"/>
    <p:sldId id="276" r:id="rId31"/>
    <p:sldId id="320" r:id="rId32"/>
    <p:sldId id="284" r:id="rId33"/>
    <p:sldId id="30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5171"/>
    <a:srgbClr val="017FA4"/>
    <a:srgbClr val="2A3E1F"/>
    <a:srgbClr val="6DB6CE"/>
    <a:srgbClr val="023756"/>
    <a:srgbClr val="60986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08" y="3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junhyukm.github.io/fig_gtw_hour.html" TargetMode="External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nhyukm.github.io/fig_gtw_people.html" TargetMode="External"/><Relationship Id="rId5" Type="http://schemas.openxmlformats.org/officeDocument/2006/relationships/image" Target="../media/image25.png"/><Relationship Id="rId4" Type="http://schemas.microsoft.com/office/2011/relationships/webextension" Target="../webextensions/webextension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junhyukm.github.io/fig_start_gangnam.html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Relationship Id="rId6" Type="http://schemas.microsoft.com/office/2011/relationships/webextension" Target="../webextensions/webextension5.xml"/><Relationship Id="rId5" Type="http://schemas.openxmlformats.org/officeDocument/2006/relationships/image" Target="../media/image27.png"/><Relationship Id="rId10" Type="http://schemas.openxmlformats.org/officeDocument/2006/relationships/hyperlink" Target="https://junhyukm.github.io/fig_start_young_deung.html" TargetMode="External"/><Relationship Id="rId4" Type="http://schemas.microsoft.com/office/2011/relationships/webextension" Target="../webextensions/webextension4.xml"/><Relationship Id="rId9" Type="http://schemas.openxmlformats.org/officeDocument/2006/relationships/hyperlink" Target="https://junhyukm.github.io/fig_start_guemchun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2286000" y="4607004"/>
            <a:ext cx="9238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  <a:latin typeface="+mj-ea"/>
                <a:ea typeface="+mj-ea"/>
              </a:rPr>
              <a:t>서울지역 출근 소요시간 분석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2323635" y="5395496"/>
            <a:ext cx="8386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민준혁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5316025" y="5390148"/>
            <a:ext cx="1053144" cy="3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23.08.17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F9FAA4-F29F-4B89-B9C2-FD1F1AFC9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58218"/>
              </p:ext>
            </p:extLst>
          </p:nvPr>
        </p:nvGraphicFramePr>
        <p:xfrm>
          <a:off x="659218" y="1796903"/>
          <a:ext cx="10869394" cy="3931543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722120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228760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5213971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04543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4296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j-ea"/>
                          <a:ea typeface="+mj-ea"/>
                        </a:rPr>
                        <a:t>출처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j-ea"/>
                          <a:ea typeface="+mj-ea"/>
                        </a:rPr>
                        <a:t>Data</a:t>
                      </a:r>
                      <a:endParaRPr lang="ko-KR" altLang="en-US" sz="16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+mj-ea"/>
                          <a:ea typeface="+mj-ea"/>
                        </a:rPr>
                        <a:t>수집방법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11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서울 </a:t>
                      </a:r>
                      <a:r>
                        <a:rPr lang="ko-KR" altLang="en-US" sz="1600" dirty="0" err="1"/>
                        <a:t>열린데이터광장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서울 생활이동 데이터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파일 데이터</a:t>
                      </a:r>
                      <a:r>
                        <a:rPr lang="en-US" altLang="ko-KR" sz="1600" dirty="0"/>
                        <a:t>(.csv)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11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</a:t>
                      </a:r>
                      <a:r>
                        <a:rPr lang="en-US" altLang="ko-KR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서울생활이동데이터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행정동코드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파일 데이터</a:t>
                      </a:r>
                      <a:r>
                        <a:rPr lang="en-US" altLang="ko-KR" sz="1600" dirty="0"/>
                        <a:t>(.xlsx)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017167"/>
                  </a:ext>
                </a:extLst>
              </a:tr>
              <a:tr h="11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직방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서울 지역 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ko-KR" altLang="en-US" sz="1600" b="0" dirty="0"/>
                        <a:t>구 단위</a:t>
                      </a:r>
                      <a:r>
                        <a:rPr lang="en-US" altLang="ko-KR" sz="1600" b="0" dirty="0"/>
                        <a:t>) </a:t>
                      </a:r>
                      <a:r>
                        <a:rPr lang="ko-KR" altLang="en-US" sz="1600" b="0" dirty="0"/>
                        <a:t>월세 데이터 추출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데이터 </a:t>
                      </a:r>
                      <a:r>
                        <a:rPr lang="ko-KR" altLang="en-US" sz="1600" b="0" dirty="0" err="1"/>
                        <a:t>크롤링</a:t>
                      </a:r>
                      <a:endParaRPr lang="ko-KR" altLang="en-US" sz="16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05B7C2-D804-4C16-994C-6519D83DDF7F}"/>
              </a:ext>
            </a:extLst>
          </p:cNvPr>
          <p:cNvSpPr txBox="1"/>
          <p:nvPr/>
        </p:nvSpPr>
        <p:spPr>
          <a:xfrm>
            <a:off x="584200" y="152400"/>
            <a:ext cx="4480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과정 및 명세서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75A1-E9FB-48C7-9034-157E24D8183E}"/>
              </a:ext>
            </a:extLst>
          </p:cNvPr>
          <p:cNvSpPr txBox="1"/>
          <p:nvPr/>
        </p:nvSpPr>
        <p:spPr>
          <a:xfrm>
            <a:off x="584200" y="708510"/>
            <a:ext cx="5379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주제와 관련된 어떤 데이터가 필요한지 기술하고 수집방법을 설명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BAE972F-27D6-3A00-783C-65D9150482E2}"/>
              </a:ext>
            </a:extLst>
          </p:cNvPr>
          <p:cNvSpPr/>
          <p:nvPr/>
        </p:nvSpPr>
        <p:spPr>
          <a:xfrm>
            <a:off x="522154" y="2324843"/>
            <a:ext cx="3876677" cy="4171207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C59DCF-6F21-50D3-15F1-DA4A4451B9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1" y="2535088"/>
            <a:ext cx="3642544" cy="363403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7A2C53E-931A-43C1-C589-B499098867D4}"/>
              </a:ext>
            </a:extLst>
          </p:cNvPr>
          <p:cNvSpPr/>
          <p:nvPr/>
        </p:nvSpPr>
        <p:spPr>
          <a:xfrm>
            <a:off x="2315584" y="3972668"/>
            <a:ext cx="3876677" cy="2509781"/>
          </a:xfrm>
          <a:prstGeom prst="roundRect">
            <a:avLst/>
          </a:prstGeom>
          <a:solidFill>
            <a:srgbClr val="025171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C9D5D8AC-E997-5DD5-5BED-FB7E032C62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9216" y="4410814"/>
            <a:ext cx="3208912" cy="163082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F7CBA66-A5DD-FE9B-9389-E0B780F1FCFC}"/>
              </a:ext>
            </a:extLst>
          </p:cNvPr>
          <p:cNvSpPr/>
          <p:nvPr/>
        </p:nvSpPr>
        <p:spPr>
          <a:xfrm>
            <a:off x="6696076" y="2324844"/>
            <a:ext cx="4851560" cy="4132096"/>
          </a:xfrm>
          <a:prstGeom prst="roundRect">
            <a:avLst/>
          </a:prstGeom>
          <a:solidFill>
            <a:srgbClr val="023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6F5A0-B10E-A314-91C0-7B1A7E40E902}"/>
              </a:ext>
            </a:extLst>
          </p:cNvPr>
          <p:cNvSpPr txBox="1"/>
          <p:nvPr/>
        </p:nvSpPr>
        <p:spPr>
          <a:xfrm>
            <a:off x="584200" y="152400"/>
            <a:ext cx="4480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과정 및 명세서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610F5-B5E8-1360-DCEB-C97466F00838}"/>
              </a:ext>
            </a:extLst>
          </p:cNvPr>
          <p:cNvSpPr txBox="1"/>
          <p:nvPr/>
        </p:nvSpPr>
        <p:spPr>
          <a:xfrm>
            <a:off x="584200" y="708510"/>
            <a:ext cx="6704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데이터 중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크롤링으로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 수집한 데이터에 대한 설명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직방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월세데이터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크롤링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07111-7D2B-87AD-39BF-63313B6520A0}"/>
              </a:ext>
            </a:extLst>
          </p:cNvPr>
          <p:cNvSpPr txBox="1"/>
          <p:nvPr/>
        </p:nvSpPr>
        <p:spPr>
          <a:xfrm>
            <a:off x="584199" y="1371599"/>
            <a:ext cx="341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직방</a:t>
            </a:r>
            <a:r>
              <a:rPr lang="en-US" altLang="ko-KR" dirty="0"/>
              <a:t>’</a:t>
            </a:r>
            <a:r>
              <a:rPr lang="ko-KR" altLang="en-US" dirty="0"/>
              <a:t> 사이트에서 </a:t>
            </a:r>
            <a:r>
              <a:rPr lang="ko-KR" altLang="en-US" dirty="0" err="1"/>
              <a:t>크롤링</a:t>
            </a:r>
            <a:r>
              <a:rPr lang="ko-KR" altLang="en-US" dirty="0"/>
              <a:t> 진행</a:t>
            </a:r>
          </a:p>
        </p:txBody>
      </p:sp>
      <p:pic>
        <p:nvPicPr>
          <p:cNvPr id="60" name="그림 5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0E052A1-A624-79E2-6CE5-3D7A721473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93" y="2743200"/>
            <a:ext cx="3986238" cy="335503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3DD8EEB-37D8-CB08-0FEC-AC0ED8A6A067}"/>
              </a:ext>
            </a:extLst>
          </p:cNvPr>
          <p:cNvSpPr txBox="1"/>
          <p:nvPr/>
        </p:nvSpPr>
        <p:spPr>
          <a:xfrm>
            <a:off x="584199" y="1793621"/>
            <a:ext cx="922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아래와 같이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에 특정 키워드를 입력하는 포맷으로 원하는 데이터 호출 </a:t>
            </a:r>
            <a:r>
              <a:rPr lang="en-US" altLang="ko-KR" sz="1400" dirty="0"/>
              <a:t>=&gt; </a:t>
            </a:r>
            <a:r>
              <a:rPr lang="ko-KR" altLang="en-US" sz="1400" dirty="0"/>
              <a:t>호출된 데이터 중 원하는 데이터 추출 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CBC0FE5-11A2-BCE9-2D9A-37C734D017B8}"/>
              </a:ext>
            </a:extLst>
          </p:cNvPr>
          <p:cNvCxnSpPr>
            <a:cxnSpLocks/>
          </p:cNvCxnSpPr>
          <p:nvPr/>
        </p:nvCxnSpPr>
        <p:spPr>
          <a:xfrm>
            <a:off x="4623143" y="3406212"/>
            <a:ext cx="1849375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1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야외, 건물, 나무, 수도권이(가) 표시된 사진&#10;&#10;자동 생성된 설명">
            <a:extLst>
              <a:ext uri="{FF2B5EF4-FFF2-40B4-BE49-F238E27FC236}">
                <a16:creationId xmlns:a16="http://schemas.microsoft.com/office/drawing/2014/main" id="{70322FDF-A613-F6EB-7457-4AEEE1FB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그림 2" descr="건물, 하늘, 상업용 건물, 타워 블록이(가) 표시된 사진&#10;&#10;자동 생성된 설명">
            <a:extLst>
              <a:ext uri="{FF2B5EF4-FFF2-40B4-BE49-F238E27FC236}">
                <a16:creationId xmlns:a16="http://schemas.microsoft.com/office/drawing/2014/main" id="{37793D34-8B2E-4066-9485-C516DDD7D3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4B19AE-B195-A9D1-01D0-CFAADEF16CC0}"/>
              </a:ext>
            </a:extLst>
          </p:cNvPr>
          <p:cNvSpPr/>
          <p:nvPr/>
        </p:nvSpPr>
        <p:spPr>
          <a:xfrm>
            <a:off x="1990698" y="4487680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11A68-8F2D-4A7B-FB9D-3D334AF5D114}"/>
              </a:ext>
            </a:extLst>
          </p:cNvPr>
          <p:cNvSpPr txBox="1"/>
          <p:nvPr/>
        </p:nvSpPr>
        <p:spPr>
          <a:xfrm>
            <a:off x="2286000" y="4607004"/>
            <a:ext cx="51539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수행방법 및 결과 해석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420E1-D75D-C84F-0479-05F4C35E602E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3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D50C0FF-2560-968B-AD3D-D4FAC7C9F2F7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7EFB45-3658-B384-CAA8-C7E654B1AABB}"/>
              </a:ext>
            </a:extLst>
          </p:cNvPr>
          <p:cNvSpPr txBox="1"/>
          <p:nvPr/>
        </p:nvSpPr>
        <p:spPr>
          <a:xfrm>
            <a:off x="584200" y="708510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 수행 일정 및 내용 정리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7EE9785-4FBF-5BF8-B017-5B3828A4DE4C}"/>
              </a:ext>
            </a:extLst>
          </p:cNvPr>
          <p:cNvCxnSpPr/>
          <p:nvPr/>
        </p:nvCxnSpPr>
        <p:spPr>
          <a:xfrm>
            <a:off x="0" y="3790669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93C7C7-8376-197F-4479-F7A7BBDAEEBC}"/>
              </a:ext>
            </a:extLst>
          </p:cNvPr>
          <p:cNvCxnSpPr/>
          <p:nvPr/>
        </p:nvCxnSpPr>
        <p:spPr>
          <a:xfrm flipV="1">
            <a:off x="910092" y="3811350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02AC767-EE84-BF70-9C0C-C7BD1CCDEC90}"/>
              </a:ext>
            </a:extLst>
          </p:cNvPr>
          <p:cNvCxnSpPr/>
          <p:nvPr/>
        </p:nvCxnSpPr>
        <p:spPr>
          <a:xfrm flipV="1">
            <a:off x="2988490" y="2325653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0D9721-83BE-72CB-C028-FF682E02DB69}"/>
              </a:ext>
            </a:extLst>
          </p:cNvPr>
          <p:cNvCxnSpPr/>
          <p:nvPr/>
        </p:nvCxnSpPr>
        <p:spPr>
          <a:xfrm flipV="1">
            <a:off x="3680679" y="381777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6271E1-98E4-E969-CCA1-58C719BA0A34}"/>
              </a:ext>
            </a:extLst>
          </p:cNvPr>
          <p:cNvCxnSpPr>
            <a:cxnSpLocks/>
          </p:cNvCxnSpPr>
          <p:nvPr/>
        </p:nvCxnSpPr>
        <p:spPr>
          <a:xfrm flipV="1">
            <a:off x="5158191" y="2361511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9225563-E013-9AE7-DCAF-822123A892A7}"/>
              </a:ext>
            </a:extLst>
          </p:cNvPr>
          <p:cNvSpPr txBox="1"/>
          <p:nvPr/>
        </p:nvSpPr>
        <p:spPr>
          <a:xfrm>
            <a:off x="5247091" y="1973393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2023 . 08 . 11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475107-A29E-72A3-8B31-A28143B67DD3}"/>
              </a:ext>
            </a:extLst>
          </p:cNvPr>
          <p:cNvSpPr txBox="1"/>
          <p:nvPr/>
        </p:nvSpPr>
        <p:spPr>
          <a:xfrm>
            <a:off x="3706079" y="4202449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09 ~ 10 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84E48-2345-2EEB-96BB-ED496A12A83D}"/>
              </a:ext>
            </a:extLst>
          </p:cNvPr>
          <p:cNvSpPr txBox="1"/>
          <p:nvPr/>
        </p:nvSpPr>
        <p:spPr>
          <a:xfrm>
            <a:off x="3158076" y="1973394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2023 . 08 . 08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3ED66A-3055-58C7-7681-A9B91616F253}"/>
              </a:ext>
            </a:extLst>
          </p:cNvPr>
          <p:cNvSpPr txBox="1"/>
          <p:nvPr/>
        </p:nvSpPr>
        <p:spPr>
          <a:xfrm>
            <a:off x="989278" y="4216233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2023 . 08 . 07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B00521-BCE0-6B80-ED62-ACF0BC0DA7B2}"/>
              </a:ext>
            </a:extLst>
          </p:cNvPr>
          <p:cNvSpPr txBox="1"/>
          <p:nvPr/>
        </p:nvSpPr>
        <p:spPr>
          <a:xfrm>
            <a:off x="724269" y="1973394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02 ~ 04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CF231C-266C-4850-5B31-1DE9190B1092}"/>
              </a:ext>
            </a:extLst>
          </p:cNvPr>
          <p:cNvSpPr txBox="1"/>
          <p:nvPr/>
        </p:nvSpPr>
        <p:spPr>
          <a:xfrm>
            <a:off x="1009884" y="4719092"/>
            <a:ext cx="235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선정된 주제 관련 데이터 찾기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FFD7C5B-A5D8-1A86-0C56-B00D65D60EEF}"/>
              </a:ext>
            </a:extLst>
          </p:cNvPr>
          <p:cNvCxnSpPr/>
          <p:nvPr/>
        </p:nvCxnSpPr>
        <p:spPr>
          <a:xfrm flipV="1">
            <a:off x="6458390" y="3817780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D98D7A-F884-5B2F-0E04-3F562F566DAC}"/>
              </a:ext>
            </a:extLst>
          </p:cNvPr>
          <p:cNvCxnSpPr/>
          <p:nvPr/>
        </p:nvCxnSpPr>
        <p:spPr>
          <a:xfrm flipV="1">
            <a:off x="7659158" y="2352548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30DC643-23F8-2B75-C22B-46A580922858}"/>
              </a:ext>
            </a:extLst>
          </p:cNvPr>
          <p:cNvSpPr txBox="1"/>
          <p:nvPr/>
        </p:nvSpPr>
        <p:spPr>
          <a:xfrm>
            <a:off x="7722658" y="1973395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2023 . 08 . 15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33E5CD-FE70-FBDE-FF74-36A51761E718}"/>
              </a:ext>
            </a:extLst>
          </p:cNvPr>
          <p:cNvSpPr txBox="1"/>
          <p:nvPr/>
        </p:nvSpPr>
        <p:spPr>
          <a:xfrm>
            <a:off x="6483790" y="4194910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2023 . 08 . 14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BA5DFAC-5F56-BC60-2B8A-D302AFC3C4A4}"/>
              </a:ext>
            </a:extLst>
          </p:cNvPr>
          <p:cNvCxnSpPr/>
          <p:nvPr/>
        </p:nvCxnSpPr>
        <p:spPr>
          <a:xfrm>
            <a:off x="609969" y="2334619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F1284D2-2C8C-4075-A1F8-C1C843D8D123}"/>
              </a:ext>
            </a:extLst>
          </p:cNvPr>
          <p:cNvCxnSpPr/>
          <p:nvPr/>
        </p:nvCxnSpPr>
        <p:spPr>
          <a:xfrm flipV="1">
            <a:off x="9408693" y="3811350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A70330C-9DEF-392A-7022-EA755041C9FF}"/>
              </a:ext>
            </a:extLst>
          </p:cNvPr>
          <p:cNvSpPr txBox="1"/>
          <p:nvPr/>
        </p:nvSpPr>
        <p:spPr>
          <a:xfrm>
            <a:off x="9434093" y="4188480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2023 . 08 . 16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BA36B6-6F43-5A2E-ED64-BCE889FDE40A}"/>
              </a:ext>
            </a:extLst>
          </p:cNvPr>
          <p:cNvSpPr txBox="1"/>
          <p:nvPr/>
        </p:nvSpPr>
        <p:spPr>
          <a:xfrm>
            <a:off x="992689" y="5107854"/>
            <a:ext cx="259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기획안을 제출 했지만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데이터가 분석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목적에 활용하는 것이 의미 있는 요소를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포함하고 있는가를 중점적으로 파악하며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찾는 것에 좀 더 많은 기간을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1C6CDD-07E1-E127-7D67-2841B2256309}"/>
              </a:ext>
            </a:extLst>
          </p:cNvPr>
          <p:cNvSpPr txBox="1"/>
          <p:nvPr/>
        </p:nvSpPr>
        <p:spPr>
          <a:xfrm>
            <a:off x="6475585" y="4731528"/>
            <a:ext cx="272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추가적인 분석을 위한  데이터 수집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4DE646-42E7-49FB-A4CB-B049B79C3A1B}"/>
              </a:ext>
            </a:extLst>
          </p:cNvPr>
          <p:cNvSpPr txBox="1"/>
          <p:nvPr/>
        </p:nvSpPr>
        <p:spPr>
          <a:xfrm>
            <a:off x="6565967" y="5117750"/>
            <a:ext cx="2630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column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기반으로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분석한 내용에 추가적으로 활용할 지역별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 지역 구 단위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 데이터를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기법으로 수집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6CF650-FB4C-9D3D-7986-334B84234351}"/>
              </a:ext>
            </a:extLst>
          </p:cNvPr>
          <p:cNvSpPr txBox="1"/>
          <p:nvPr/>
        </p:nvSpPr>
        <p:spPr>
          <a:xfrm>
            <a:off x="3810622" y="4707265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ED47A9-0705-12BB-42DB-161E3468DADE}"/>
              </a:ext>
            </a:extLst>
          </p:cNvPr>
          <p:cNvSpPr txBox="1"/>
          <p:nvPr/>
        </p:nvSpPr>
        <p:spPr>
          <a:xfrm>
            <a:off x="3793427" y="5084523"/>
            <a:ext cx="259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수치형 데이터인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인원 수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 시간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 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데이터의 위치 통계량을 확인하고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column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기준으로 기본적인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통계량을 확인함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시각화를 통한 분석 또한 진행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3EB72B-D0AD-153D-0DB4-74054A4683E7}"/>
              </a:ext>
            </a:extLst>
          </p:cNvPr>
          <p:cNvSpPr txBox="1"/>
          <p:nvPr/>
        </p:nvSpPr>
        <p:spPr>
          <a:xfrm>
            <a:off x="9468483" y="4740887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내용 정리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A0A6D7-FAD2-38E2-ABE7-30C4FE9AD53E}"/>
              </a:ext>
            </a:extLst>
          </p:cNvPr>
          <p:cNvSpPr txBox="1"/>
          <p:nvPr/>
        </p:nvSpPr>
        <p:spPr>
          <a:xfrm>
            <a:off x="9451288" y="5127110"/>
            <a:ext cx="205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 결과 도출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 정리 및 보고서 작성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(PPT)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E6B8B5-4DC1-E98A-E677-EA0203335E33}"/>
              </a:ext>
            </a:extLst>
          </p:cNvPr>
          <p:cNvSpPr txBox="1"/>
          <p:nvPr/>
        </p:nvSpPr>
        <p:spPr>
          <a:xfrm>
            <a:off x="726372" y="2414092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주제 선정</a:t>
            </a:r>
            <a:r>
              <a:rPr lang="en-US" altLang="ko-KR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,</a:t>
            </a:r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기획안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D1E18B-59B9-30B5-F665-0313A43B12D5}"/>
              </a:ext>
            </a:extLst>
          </p:cNvPr>
          <p:cNvSpPr txBox="1"/>
          <p:nvPr/>
        </p:nvSpPr>
        <p:spPr>
          <a:xfrm>
            <a:off x="709177" y="2755490"/>
            <a:ext cx="221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있는 데이터를 찾아보고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주제를 선정했으며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기획안 제출함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F7CFB4-34EF-2B32-B751-39C0C0AD76CC}"/>
              </a:ext>
            </a:extLst>
          </p:cNvPr>
          <p:cNvSpPr txBox="1"/>
          <p:nvPr/>
        </p:nvSpPr>
        <p:spPr>
          <a:xfrm>
            <a:off x="5253351" y="2379095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171CB1-8A5D-7233-AA84-D97E63CE30FB}"/>
              </a:ext>
            </a:extLst>
          </p:cNvPr>
          <p:cNvSpPr txBox="1"/>
          <p:nvPr/>
        </p:nvSpPr>
        <p:spPr>
          <a:xfrm>
            <a:off x="7739134" y="2414093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수집된 서브데이터 활용 추가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813E3C-C861-7DA3-3412-1A695406AA2F}"/>
              </a:ext>
            </a:extLst>
          </p:cNvPr>
          <p:cNvSpPr txBox="1"/>
          <p:nvPr/>
        </p:nvSpPr>
        <p:spPr>
          <a:xfrm>
            <a:off x="7722658" y="2755491"/>
            <a:ext cx="363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 데이터를 활용해서 분석에 활용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내용을 기반으로 분석 프로젝트의 종합적 결론을 도출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B693E-8852-4CF8-A1A8-37F9B42A224F}"/>
              </a:ext>
            </a:extLst>
          </p:cNvPr>
          <p:cNvSpPr txBox="1"/>
          <p:nvPr/>
        </p:nvSpPr>
        <p:spPr>
          <a:xfrm>
            <a:off x="3160292" y="2366225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DD2E23-F81C-2211-E5D1-A33919907C98}"/>
              </a:ext>
            </a:extLst>
          </p:cNvPr>
          <p:cNvSpPr txBox="1"/>
          <p:nvPr/>
        </p:nvSpPr>
        <p:spPr>
          <a:xfrm>
            <a:off x="3143097" y="2707623"/>
            <a:ext cx="1953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데이터를 찾아보며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 방법에 대해 고민했고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메인으로 가져가는 데이터는 파일데이터로 제공이 되어 해당 파일 활용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49F120-F006-A786-D54C-895D4788BA06}"/>
              </a:ext>
            </a:extLst>
          </p:cNvPr>
          <p:cNvSpPr txBox="1"/>
          <p:nvPr/>
        </p:nvSpPr>
        <p:spPr>
          <a:xfrm>
            <a:off x="5243193" y="2707622"/>
            <a:ext cx="2422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기본적인 분석의 내용을 기반으로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column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대한 기초 통계량 및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 분석 진행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시각화 작업에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많은 시간 소요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45C8D9-B501-F2F3-2CD2-8B0D30F3AB36}"/>
              </a:ext>
            </a:extLst>
          </p:cNvPr>
          <p:cNvSpPr/>
          <p:nvPr/>
        </p:nvSpPr>
        <p:spPr>
          <a:xfrm>
            <a:off x="1918447" y="4155028"/>
            <a:ext cx="10273553" cy="1994461"/>
          </a:xfrm>
          <a:prstGeom prst="rect">
            <a:avLst/>
          </a:prstGeom>
          <a:solidFill>
            <a:srgbClr val="02375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952DB4-315A-47C6-33DF-B0EE35B865B7}"/>
              </a:ext>
            </a:extLst>
          </p:cNvPr>
          <p:cNvSpPr/>
          <p:nvPr/>
        </p:nvSpPr>
        <p:spPr>
          <a:xfrm>
            <a:off x="0" y="2455066"/>
            <a:ext cx="10210799" cy="156736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A184A-B1DA-9272-BEFC-F628DCEE0953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0AF46-39BC-9DB6-9ED3-91675978188A}"/>
              </a:ext>
            </a:extLst>
          </p:cNvPr>
          <p:cNvSpPr txBox="1"/>
          <p:nvPr/>
        </p:nvSpPr>
        <p:spPr>
          <a:xfrm>
            <a:off x="584200" y="708510"/>
            <a:ext cx="5557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데이터의 기본적인 구조 살피기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데이터전처리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0D31EF-BFB8-9FD8-C0FA-685F30598746}"/>
              </a:ext>
            </a:extLst>
          </p:cNvPr>
          <p:cNvSpPr txBox="1"/>
          <p:nvPr/>
        </p:nvSpPr>
        <p:spPr>
          <a:xfrm>
            <a:off x="584200" y="1311214"/>
            <a:ext cx="383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형태</a:t>
            </a:r>
            <a:r>
              <a:rPr lang="en-US" altLang="ko-KR" dirty="0"/>
              <a:t> = </a:t>
            </a:r>
            <a:r>
              <a:rPr lang="ko-KR" altLang="en-US" dirty="0"/>
              <a:t>파일 데이터</a:t>
            </a:r>
            <a:r>
              <a:rPr lang="en-US" altLang="ko-KR" dirty="0"/>
              <a:t>(.csv)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C55195-56C5-EB80-9720-152AB882698F}"/>
              </a:ext>
            </a:extLst>
          </p:cNvPr>
          <p:cNvSpPr txBox="1"/>
          <p:nvPr/>
        </p:nvSpPr>
        <p:spPr>
          <a:xfrm>
            <a:off x="584200" y="1790807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기본적으로 살펴 보았을 때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또는 이해가 되지 않는 수준의 이상치는 발견되지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기본으로 제공되는 </a:t>
            </a:r>
            <a:r>
              <a:rPr lang="en-US" altLang="ko-KR" dirty="0"/>
              <a:t>column</a:t>
            </a:r>
            <a:r>
              <a:rPr lang="ko-KR" altLang="en-US" dirty="0"/>
              <a:t>들을 분석에 용이하게 필요한 </a:t>
            </a:r>
            <a:r>
              <a:rPr lang="en-US" altLang="ko-KR" dirty="0"/>
              <a:t>column</a:t>
            </a:r>
            <a:r>
              <a:rPr lang="ko-KR" altLang="en-US" dirty="0"/>
              <a:t>과 필터링을 적용한 새로운 </a:t>
            </a:r>
            <a:r>
              <a:rPr lang="en-US" altLang="ko-KR" dirty="0"/>
              <a:t>column </a:t>
            </a:r>
            <a:r>
              <a:rPr lang="ko-KR" altLang="en-US" dirty="0"/>
              <a:t>생성 </a:t>
            </a:r>
          </a:p>
        </p:txBody>
      </p:sp>
      <p:pic>
        <p:nvPicPr>
          <p:cNvPr id="53" name="그림 5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3E0382F-0089-32EC-8E14-F8291FD60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689154"/>
            <a:ext cx="7026249" cy="1059272"/>
          </a:xfrm>
          <a:prstGeom prst="rect">
            <a:avLst/>
          </a:prstGeom>
        </p:spPr>
      </p:pic>
      <p:pic>
        <p:nvPicPr>
          <p:cNvPr id="55" name="그림 5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EA352F0-85BD-E65E-38DA-E30C7D82B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26" y="4272576"/>
            <a:ext cx="5685013" cy="1760373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A697F8-B48E-7CC2-1DEB-5EF9E40BEDAE}"/>
              </a:ext>
            </a:extLst>
          </p:cNvPr>
          <p:cNvCxnSpPr>
            <a:cxnSpLocks/>
          </p:cNvCxnSpPr>
          <p:nvPr/>
        </p:nvCxnSpPr>
        <p:spPr>
          <a:xfrm>
            <a:off x="3752850" y="3667125"/>
            <a:ext cx="2219325" cy="1076325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8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B4756E34-18F3-ADBE-349A-6FFEBE4BB77A}"/>
              </a:ext>
            </a:extLst>
          </p:cNvPr>
          <p:cNvSpPr/>
          <p:nvPr/>
        </p:nvSpPr>
        <p:spPr>
          <a:xfrm>
            <a:off x="5404952" y="1884982"/>
            <a:ext cx="6091333" cy="4378144"/>
          </a:xfrm>
          <a:prstGeom prst="rect">
            <a:avLst/>
          </a:prstGeom>
          <a:pattFill prst="pct5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5E7510-35F3-83E4-FD69-D91E43A07F3B}"/>
              </a:ext>
            </a:extLst>
          </p:cNvPr>
          <p:cNvSpPr/>
          <p:nvPr/>
        </p:nvSpPr>
        <p:spPr>
          <a:xfrm>
            <a:off x="5723213" y="1893214"/>
            <a:ext cx="5454813" cy="451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302DF6B-F049-23A9-2C30-7B302E2A8FE8}"/>
              </a:ext>
            </a:extLst>
          </p:cNvPr>
          <p:cNvSpPr/>
          <p:nvPr/>
        </p:nvSpPr>
        <p:spPr>
          <a:xfrm>
            <a:off x="833917" y="1959579"/>
            <a:ext cx="3281186" cy="4378144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51B62C-D925-48F9-3D89-01D4CC253C31}"/>
              </a:ext>
            </a:extLst>
          </p:cNvPr>
          <p:cNvSpPr/>
          <p:nvPr/>
        </p:nvSpPr>
        <p:spPr>
          <a:xfrm>
            <a:off x="971906" y="2053322"/>
            <a:ext cx="2733250" cy="4190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03B66-B8DD-395B-14A2-5B33A4DB5EE9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BCFCD-83CE-1A9E-9E47-69DA32A7B1E7}"/>
              </a:ext>
            </a:extLst>
          </p:cNvPr>
          <p:cNvSpPr txBox="1"/>
          <p:nvPr/>
        </p:nvSpPr>
        <p:spPr>
          <a:xfrm>
            <a:off x="584200" y="708510"/>
            <a:ext cx="5557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데이터의 기본적인 구조 살피기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데이터전처리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24209-77CA-8860-21B4-8C3914D3BDA3}"/>
              </a:ext>
            </a:extLst>
          </p:cNvPr>
          <p:cNvSpPr txBox="1"/>
          <p:nvPr/>
        </p:nvSpPr>
        <p:spPr>
          <a:xfrm>
            <a:off x="584200" y="1387731"/>
            <a:ext cx="6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데이터 전처리를 완료한 후 데이터의 </a:t>
            </a:r>
            <a:r>
              <a:rPr lang="en-US" altLang="ko-KR" dirty="0"/>
              <a:t>column </a:t>
            </a:r>
            <a:r>
              <a:rPr lang="ko-KR" altLang="en-US" dirty="0"/>
              <a:t>정보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586DF4E-CE93-7735-3E18-9CF6855115B9}"/>
              </a:ext>
            </a:extLst>
          </p:cNvPr>
          <p:cNvSpPr/>
          <p:nvPr/>
        </p:nvSpPr>
        <p:spPr>
          <a:xfrm>
            <a:off x="1231195" y="2122889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8E0A9-73C9-EF8E-2DED-AF259A4F2148}"/>
              </a:ext>
            </a:extLst>
          </p:cNvPr>
          <p:cNvSpPr txBox="1"/>
          <p:nvPr/>
        </p:nvSpPr>
        <p:spPr>
          <a:xfrm>
            <a:off x="1231194" y="2072372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1. </a:t>
            </a:r>
            <a:r>
              <a:rPr lang="ko-KR" altLang="en-US" spc="-150" dirty="0" err="1"/>
              <a:t>대상연월</a:t>
            </a:r>
            <a:endParaRPr lang="ko-KR" altLang="en-US" spc="-15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C3D7B86-B6EF-FBD1-BEE4-9DCFBD0D8AF9}"/>
              </a:ext>
            </a:extLst>
          </p:cNvPr>
          <p:cNvSpPr/>
          <p:nvPr/>
        </p:nvSpPr>
        <p:spPr>
          <a:xfrm>
            <a:off x="1231195" y="2652987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060B4BC-9D8E-664B-9FBC-1FF7720A7391}"/>
              </a:ext>
            </a:extLst>
          </p:cNvPr>
          <p:cNvSpPr/>
          <p:nvPr/>
        </p:nvSpPr>
        <p:spPr>
          <a:xfrm>
            <a:off x="1231195" y="3183085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E0D2FA9-42FF-1DF6-FBA5-0A02B41BEE41}"/>
              </a:ext>
            </a:extLst>
          </p:cNvPr>
          <p:cNvSpPr/>
          <p:nvPr/>
        </p:nvSpPr>
        <p:spPr>
          <a:xfrm>
            <a:off x="1231195" y="3713183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2256708-C721-DED4-1D6D-382ACB27CD80}"/>
              </a:ext>
            </a:extLst>
          </p:cNvPr>
          <p:cNvSpPr/>
          <p:nvPr/>
        </p:nvSpPr>
        <p:spPr>
          <a:xfrm>
            <a:off x="1231195" y="4243281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73F5077-CC02-CAB1-CED1-5D25EBDDB468}"/>
              </a:ext>
            </a:extLst>
          </p:cNvPr>
          <p:cNvSpPr/>
          <p:nvPr/>
        </p:nvSpPr>
        <p:spPr>
          <a:xfrm>
            <a:off x="1231195" y="4773379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9A0A589-F40C-E969-A5EA-9C39A1901EEA}"/>
              </a:ext>
            </a:extLst>
          </p:cNvPr>
          <p:cNvSpPr/>
          <p:nvPr/>
        </p:nvSpPr>
        <p:spPr>
          <a:xfrm>
            <a:off x="1231195" y="5303477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250784F-254E-6147-212A-4A55ED484A73}"/>
              </a:ext>
            </a:extLst>
          </p:cNvPr>
          <p:cNvSpPr/>
          <p:nvPr/>
        </p:nvSpPr>
        <p:spPr>
          <a:xfrm>
            <a:off x="1231195" y="5833575"/>
            <a:ext cx="2137040" cy="3402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AF11BF8-E51D-7CFD-C411-B18BFD05E35C}"/>
              </a:ext>
            </a:extLst>
          </p:cNvPr>
          <p:cNvSpPr/>
          <p:nvPr/>
        </p:nvSpPr>
        <p:spPr>
          <a:xfrm>
            <a:off x="5828568" y="2132414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C0EB989-886F-DAB8-4E87-FDC954417DFD}"/>
              </a:ext>
            </a:extLst>
          </p:cNvPr>
          <p:cNvSpPr/>
          <p:nvPr/>
        </p:nvSpPr>
        <p:spPr>
          <a:xfrm>
            <a:off x="5828568" y="2662512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668B239-F089-F6AE-1E52-5571234D2DE9}"/>
              </a:ext>
            </a:extLst>
          </p:cNvPr>
          <p:cNvSpPr/>
          <p:nvPr/>
        </p:nvSpPr>
        <p:spPr>
          <a:xfrm>
            <a:off x="5828568" y="3192610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EE22F0A-E5AB-AE3E-7083-0989BF9D5820}"/>
              </a:ext>
            </a:extLst>
          </p:cNvPr>
          <p:cNvSpPr/>
          <p:nvPr/>
        </p:nvSpPr>
        <p:spPr>
          <a:xfrm>
            <a:off x="5828568" y="3722708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D080A94-A103-A34D-7363-361F42A08A0F}"/>
              </a:ext>
            </a:extLst>
          </p:cNvPr>
          <p:cNvSpPr/>
          <p:nvPr/>
        </p:nvSpPr>
        <p:spPr>
          <a:xfrm>
            <a:off x="5828567" y="4252806"/>
            <a:ext cx="5286696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1D1449F-EE74-6322-EF62-AC37FFBB6ED7}"/>
              </a:ext>
            </a:extLst>
          </p:cNvPr>
          <p:cNvSpPr/>
          <p:nvPr/>
        </p:nvSpPr>
        <p:spPr>
          <a:xfrm>
            <a:off x="5828568" y="4782904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A959A82-6753-5679-EAB2-5185AD995FC0}"/>
              </a:ext>
            </a:extLst>
          </p:cNvPr>
          <p:cNvSpPr/>
          <p:nvPr/>
        </p:nvSpPr>
        <p:spPr>
          <a:xfrm>
            <a:off x="5828568" y="5313002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7B195A3-6CE6-FFC9-7A59-398E5B52DABC}"/>
              </a:ext>
            </a:extLst>
          </p:cNvPr>
          <p:cNvSpPr/>
          <p:nvPr/>
        </p:nvSpPr>
        <p:spPr>
          <a:xfrm>
            <a:off x="5828568" y="5843100"/>
            <a:ext cx="5286695" cy="340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437374-1236-28DB-B735-E9C0D917AC13}"/>
              </a:ext>
            </a:extLst>
          </p:cNvPr>
          <p:cNvSpPr txBox="1"/>
          <p:nvPr/>
        </p:nvSpPr>
        <p:spPr>
          <a:xfrm>
            <a:off x="1231193" y="2594224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2. </a:t>
            </a:r>
            <a:r>
              <a:rPr lang="ko-KR" altLang="en-US" spc="-150" dirty="0"/>
              <a:t>요일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4DC6C8-77C7-C436-6EC9-999C61B45D18}"/>
              </a:ext>
            </a:extLst>
          </p:cNvPr>
          <p:cNvSpPr txBox="1"/>
          <p:nvPr/>
        </p:nvSpPr>
        <p:spPr>
          <a:xfrm>
            <a:off x="1231193" y="3120567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3. </a:t>
            </a:r>
            <a:r>
              <a:rPr lang="ko-KR" altLang="en-US" spc="-150" dirty="0"/>
              <a:t>성별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F134CD-4DB0-6A8E-D597-71F4F1088443}"/>
              </a:ext>
            </a:extLst>
          </p:cNvPr>
          <p:cNvSpPr txBox="1"/>
          <p:nvPr/>
        </p:nvSpPr>
        <p:spPr>
          <a:xfrm>
            <a:off x="1231193" y="3650668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4. </a:t>
            </a:r>
            <a:r>
              <a:rPr lang="ko-KR" altLang="en-US" spc="-150" dirty="0"/>
              <a:t>나이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3E18E4-3397-9030-E0B7-E183B7503F8A}"/>
              </a:ext>
            </a:extLst>
          </p:cNvPr>
          <p:cNvSpPr txBox="1"/>
          <p:nvPr/>
        </p:nvSpPr>
        <p:spPr>
          <a:xfrm>
            <a:off x="1231193" y="4168566"/>
            <a:ext cx="22168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5. </a:t>
            </a:r>
            <a:r>
              <a:rPr lang="ko-KR" altLang="en-US" spc="-150" dirty="0"/>
              <a:t>평균 이동 시간</a:t>
            </a:r>
            <a:r>
              <a:rPr lang="en-US" altLang="ko-KR" spc="-150" dirty="0"/>
              <a:t>(</a:t>
            </a:r>
            <a:r>
              <a:rPr lang="ko-KR" altLang="en-US" spc="-150" dirty="0"/>
              <a:t>분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1778BC-6F21-3E1D-C0BE-B90EDD3605F7}"/>
              </a:ext>
            </a:extLst>
          </p:cNvPr>
          <p:cNvSpPr txBox="1"/>
          <p:nvPr/>
        </p:nvSpPr>
        <p:spPr>
          <a:xfrm>
            <a:off x="1231193" y="4700384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6. </a:t>
            </a:r>
            <a:r>
              <a:rPr lang="ko-KR" altLang="en-US" spc="-150" dirty="0"/>
              <a:t>이동인구</a:t>
            </a:r>
            <a:r>
              <a:rPr lang="en-US" altLang="ko-KR" spc="-150" dirty="0"/>
              <a:t>(</a:t>
            </a:r>
            <a:r>
              <a:rPr lang="ko-KR" altLang="en-US" spc="-150" dirty="0"/>
              <a:t>합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066205-3900-9FE3-56D3-18427377607B}"/>
              </a:ext>
            </a:extLst>
          </p:cNvPr>
          <p:cNvSpPr txBox="1"/>
          <p:nvPr/>
        </p:nvSpPr>
        <p:spPr>
          <a:xfrm>
            <a:off x="1231192" y="5233097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7. </a:t>
            </a:r>
            <a:r>
              <a:rPr lang="ko-KR" altLang="en-US" spc="-150" dirty="0"/>
              <a:t>출발 </a:t>
            </a:r>
            <a:r>
              <a:rPr lang="ko-KR" altLang="en-US" spc="-150" dirty="0" err="1"/>
              <a:t>지역명</a:t>
            </a:r>
            <a:endParaRPr lang="ko-KR" altLang="en-US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B4DE7A-3D9D-72C8-6C03-174BFD724C03}"/>
              </a:ext>
            </a:extLst>
          </p:cNvPr>
          <p:cNvSpPr txBox="1"/>
          <p:nvPr/>
        </p:nvSpPr>
        <p:spPr>
          <a:xfrm>
            <a:off x="1231192" y="5797772"/>
            <a:ext cx="2026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/>
              <a:t>8. </a:t>
            </a:r>
            <a:r>
              <a:rPr lang="ko-KR" altLang="en-US" spc="-150" dirty="0"/>
              <a:t>도착 </a:t>
            </a:r>
            <a:r>
              <a:rPr lang="ko-KR" altLang="en-US" spc="-150" dirty="0" err="1"/>
              <a:t>지역명</a:t>
            </a:r>
            <a:endParaRPr lang="ko-KR" altLang="en-US" spc="-1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23BE39-AE76-2634-B4C9-F0D44B0BA95C}"/>
              </a:ext>
            </a:extLst>
          </p:cNvPr>
          <p:cNvSpPr txBox="1"/>
          <p:nvPr/>
        </p:nvSpPr>
        <p:spPr>
          <a:xfrm>
            <a:off x="5836274" y="2091422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1. </a:t>
            </a:r>
            <a:r>
              <a:rPr lang="ko-KR" altLang="en-US" spc="-150" dirty="0">
                <a:solidFill>
                  <a:schemeClr val="bg1"/>
                </a:solidFill>
              </a:rPr>
              <a:t>취합된 년과 월 정보 데이터 </a:t>
            </a:r>
            <a:r>
              <a:rPr lang="en-US" altLang="ko-KR" spc="-150" dirty="0">
                <a:solidFill>
                  <a:schemeClr val="bg1"/>
                </a:solidFill>
              </a:rPr>
              <a:t>ex) 202306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AA4164-208C-7E2B-C7DF-23E51B2933C9}"/>
              </a:ext>
            </a:extLst>
          </p:cNvPr>
          <p:cNvSpPr txBox="1"/>
          <p:nvPr/>
        </p:nvSpPr>
        <p:spPr>
          <a:xfrm>
            <a:off x="5836273" y="2613274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2. </a:t>
            </a:r>
            <a:r>
              <a:rPr lang="ko-KR" altLang="en-US" spc="-150" dirty="0">
                <a:solidFill>
                  <a:schemeClr val="bg1"/>
                </a:solidFill>
              </a:rPr>
              <a:t>월</a:t>
            </a:r>
            <a:r>
              <a:rPr lang="en-US" altLang="ko-KR" spc="-150" dirty="0">
                <a:solidFill>
                  <a:schemeClr val="bg1"/>
                </a:solidFill>
              </a:rPr>
              <a:t>~</a:t>
            </a:r>
            <a:r>
              <a:rPr lang="ko-KR" altLang="en-US" spc="-150" dirty="0">
                <a:solidFill>
                  <a:schemeClr val="bg1"/>
                </a:solidFill>
              </a:rPr>
              <a:t>금요일 </a:t>
            </a:r>
            <a:r>
              <a:rPr lang="en-US" altLang="ko-KR" spc="-150" dirty="0">
                <a:solidFill>
                  <a:schemeClr val="bg1"/>
                </a:solidFill>
              </a:rPr>
              <a:t>5</a:t>
            </a:r>
            <a:r>
              <a:rPr lang="ko-KR" altLang="en-US" spc="-150" dirty="0">
                <a:solidFill>
                  <a:schemeClr val="bg1"/>
                </a:solidFill>
              </a:rPr>
              <a:t>개의 명목형 데이터 </a:t>
            </a:r>
            <a:r>
              <a:rPr lang="en-US" altLang="ko-KR" spc="-150" dirty="0">
                <a:solidFill>
                  <a:schemeClr val="bg1"/>
                </a:solidFill>
              </a:rPr>
              <a:t>ex) '</a:t>
            </a:r>
            <a:r>
              <a:rPr lang="ko-KR" altLang="en-US" spc="-150" dirty="0">
                <a:solidFill>
                  <a:schemeClr val="bg1"/>
                </a:solidFill>
              </a:rPr>
              <a:t>월</a:t>
            </a:r>
            <a:r>
              <a:rPr lang="en-US" altLang="ko-KR" spc="-150" dirty="0">
                <a:solidFill>
                  <a:schemeClr val="bg1"/>
                </a:solidFill>
              </a:rPr>
              <a:t>'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A77788-F5C3-91B7-7F86-AA860CD0E3F0}"/>
              </a:ext>
            </a:extLst>
          </p:cNvPr>
          <p:cNvSpPr txBox="1"/>
          <p:nvPr/>
        </p:nvSpPr>
        <p:spPr>
          <a:xfrm>
            <a:off x="5836273" y="3139617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3. </a:t>
            </a:r>
            <a:r>
              <a:rPr lang="ko-KR" altLang="en-US" spc="-150" dirty="0">
                <a:solidFill>
                  <a:schemeClr val="bg1"/>
                </a:solidFill>
              </a:rPr>
              <a:t>이동한 사람의 성별 </a:t>
            </a:r>
            <a:r>
              <a:rPr lang="en-US" altLang="ko-KR" spc="-150" dirty="0">
                <a:solidFill>
                  <a:schemeClr val="bg1"/>
                </a:solidFill>
              </a:rPr>
              <a:t>ex) ‘F'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B11667-97AB-BC1A-CA25-6ED6DDBCCA09}"/>
              </a:ext>
            </a:extLst>
          </p:cNvPr>
          <p:cNvSpPr txBox="1"/>
          <p:nvPr/>
        </p:nvSpPr>
        <p:spPr>
          <a:xfrm>
            <a:off x="5836273" y="3669718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4. </a:t>
            </a:r>
            <a:r>
              <a:rPr lang="ko-KR" altLang="en-US" spc="-150" dirty="0">
                <a:solidFill>
                  <a:schemeClr val="bg1"/>
                </a:solidFill>
              </a:rPr>
              <a:t>이동한 사람의 나이</a:t>
            </a:r>
            <a:r>
              <a:rPr lang="en-US" altLang="ko-KR" spc="-150" dirty="0">
                <a:solidFill>
                  <a:schemeClr val="bg1"/>
                </a:solidFill>
              </a:rPr>
              <a:t>(5</a:t>
            </a:r>
            <a:r>
              <a:rPr lang="ko-KR" altLang="en-US" spc="-150" dirty="0">
                <a:solidFill>
                  <a:schemeClr val="bg1"/>
                </a:solidFill>
              </a:rPr>
              <a:t>세 단위</a:t>
            </a:r>
            <a:r>
              <a:rPr lang="en-US" altLang="ko-KR" spc="-150" dirty="0">
                <a:solidFill>
                  <a:schemeClr val="bg1"/>
                </a:solidFill>
              </a:rPr>
              <a:t>) ex) 35 : 35~39</a:t>
            </a:r>
            <a:r>
              <a:rPr lang="ko-KR" altLang="en-US" spc="-150" dirty="0">
                <a:solidFill>
                  <a:schemeClr val="bg1"/>
                </a:solidFill>
              </a:rPr>
              <a:t>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6BEA38-86BC-FBC4-C7D0-2E6C53AFB0BC}"/>
              </a:ext>
            </a:extLst>
          </p:cNvPr>
          <p:cNvSpPr txBox="1"/>
          <p:nvPr/>
        </p:nvSpPr>
        <p:spPr>
          <a:xfrm>
            <a:off x="5814492" y="4187616"/>
            <a:ext cx="5493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5. </a:t>
            </a:r>
            <a:r>
              <a:rPr lang="ko-KR" altLang="en-US" spc="-150" dirty="0">
                <a:solidFill>
                  <a:schemeClr val="bg1"/>
                </a:solidFill>
              </a:rPr>
              <a:t>이동에 소요된 시간 </a:t>
            </a:r>
            <a:r>
              <a:rPr lang="en-US" altLang="ko-KR" spc="-150" dirty="0">
                <a:solidFill>
                  <a:schemeClr val="bg1"/>
                </a:solidFill>
              </a:rPr>
              <a:t>ex) 75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8AA2A5-BB34-24A2-0A95-41B7346B592E}"/>
              </a:ext>
            </a:extLst>
          </p:cNvPr>
          <p:cNvSpPr txBox="1"/>
          <p:nvPr/>
        </p:nvSpPr>
        <p:spPr>
          <a:xfrm>
            <a:off x="5836273" y="4719434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6. </a:t>
            </a:r>
            <a:r>
              <a:rPr lang="ko-KR" altLang="en-US" spc="-150" dirty="0">
                <a:solidFill>
                  <a:schemeClr val="bg1"/>
                </a:solidFill>
              </a:rPr>
              <a:t>특성을 공통으로 갖는 이동인구의 합 데이터 </a:t>
            </a:r>
            <a:r>
              <a:rPr lang="en-US" altLang="ko-KR" spc="-150" dirty="0">
                <a:solidFill>
                  <a:schemeClr val="bg1"/>
                </a:solidFill>
              </a:rPr>
              <a:t>ex) 5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A5433DD-4B0E-7F7B-6C82-9CB9B472A4A1}"/>
              </a:ext>
            </a:extLst>
          </p:cNvPr>
          <p:cNvSpPr txBox="1"/>
          <p:nvPr/>
        </p:nvSpPr>
        <p:spPr>
          <a:xfrm>
            <a:off x="5836272" y="5252147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7. </a:t>
            </a:r>
            <a:r>
              <a:rPr lang="ko-KR" altLang="en-US" spc="-150" dirty="0">
                <a:solidFill>
                  <a:schemeClr val="bg1"/>
                </a:solidFill>
              </a:rPr>
              <a:t>출발한 체류지역명 </a:t>
            </a:r>
            <a:r>
              <a:rPr lang="en-US" altLang="ko-KR" spc="-150" dirty="0">
                <a:solidFill>
                  <a:schemeClr val="bg1"/>
                </a:solidFill>
              </a:rPr>
              <a:t>(</a:t>
            </a:r>
            <a:r>
              <a:rPr lang="ko-KR" altLang="en-US" spc="-150" dirty="0" err="1">
                <a:solidFill>
                  <a:schemeClr val="bg1"/>
                </a:solidFill>
              </a:rPr>
              <a:t>시군구</a:t>
            </a:r>
            <a:r>
              <a:rPr lang="ko-KR" altLang="en-US" spc="-150" dirty="0">
                <a:solidFill>
                  <a:schemeClr val="bg1"/>
                </a:solidFill>
              </a:rPr>
              <a:t> 단위</a:t>
            </a:r>
            <a:r>
              <a:rPr lang="en-US" altLang="ko-KR" spc="-150" dirty="0">
                <a:solidFill>
                  <a:schemeClr val="bg1"/>
                </a:solidFill>
              </a:rPr>
              <a:t>)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3C4FDE-7EE1-401C-2D8A-C4DE8FBD7BB5}"/>
              </a:ext>
            </a:extLst>
          </p:cNvPr>
          <p:cNvSpPr txBox="1"/>
          <p:nvPr/>
        </p:nvSpPr>
        <p:spPr>
          <a:xfrm>
            <a:off x="5836272" y="5816822"/>
            <a:ext cx="5255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8. </a:t>
            </a:r>
            <a:r>
              <a:rPr lang="ko-KR" altLang="en-US" spc="-150" dirty="0">
                <a:solidFill>
                  <a:schemeClr val="bg1"/>
                </a:solidFill>
              </a:rPr>
              <a:t>도착한 체류지역명 </a:t>
            </a:r>
            <a:r>
              <a:rPr lang="en-US" altLang="ko-KR" spc="-150" dirty="0">
                <a:solidFill>
                  <a:schemeClr val="bg1"/>
                </a:solidFill>
              </a:rPr>
              <a:t>(</a:t>
            </a:r>
            <a:r>
              <a:rPr lang="ko-KR" altLang="en-US" spc="-150" dirty="0" err="1">
                <a:solidFill>
                  <a:schemeClr val="bg1"/>
                </a:solidFill>
              </a:rPr>
              <a:t>시군구</a:t>
            </a:r>
            <a:r>
              <a:rPr lang="ko-KR" altLang="en-US" spc="-150" dirty="0">
                <a:solidFill>
                  <a:schemeClr val="bg1"/>
                </a:solidFill>
              </a:rPr>
              <a:t> 단위</a:t>
            </a:r>
            <a:r>
              <a:rPr lang="en-US" altLang="ko-KR" spc="-150" dirty="0">
                <a:solidFill>
                  <a:schemeClr val="bg1"/>
                </a:solidFill>
              </a:rPr>
              <a:t>)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87" name="오른쪽 중괄호 86">
            <a:extLst>
              <a:ext uri="{FF2B5EF4-FFF2-40B4-BE49-F238E27FC236}">
                <a16:creationId xmlns:a16="http://schemas.microsoft.com/office/drawing/2014/main" id="{86DF1E9F-D242-73F2-D853-DF4D28EC7132}"/>
              </a:ext>
            </a:extLst>
          </p:cNvPr>
          <p:cNvSpPr/>
          <p:nvPr/>
        </p:nvSpPr>
        <p:spPr>
          <a:xfrm>
            <a:off x="4283075" y="1894350"/>
            <a:ext cx="660400" cy="4519302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AD18E-8021-4029-F3B4-64305D15DCA1}"/>
              </a:ext>
            </a:extLst>
          </p:cNvPr>
          <p:cNvSpPr/>
          <p:nvPr/>
        </p:nvSpPr>
        <p:spPr>
          <a:xfrm>
            <a:off x="7990561" y="2151831"/>
            <a:ext cx="3525520" cy="2294208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24DA-A194-9A1B-4178-817E79FB91F8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05B9F-32EF-3649-7E67-8E96A2F60E10}"/>
              </a:ext>
            </a:extLst>
          </p:cNvPr>
          <p:cNvSpPr txBox="1"/>
          <p:nvPr/>
        </p:nvSpPr>
        <p:spPr>
          <a:xfrm>
            <a:off x="584200" y="708510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_column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데이터살피기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F008-4D96-4108-0BAA-46396CFE2D8F}"/>
              </a:ext>
            </a:extLst>
          </p:cNvPr>
          <p:cNvSpPr txBox="1"/>
          <p:nvPr/>
        </p:nvSpPr>
        <p:spPr>
          <a:xfrm>
            <a:off x="584199" y="1381125"/>
            <a:ext cx="905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요일에 따른 출근 인원 수와 평균 출근 소요시간의 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C2E2D5-FD32-0909-BD49-922018931062}"/>
              </a:ext>
            </a:extLst>
          </p:cNvPr>
          <p:cNvSpPr/>
          <p:nvPr/>
        </p:nvSpPr>
        <p:spPr>
          <a:xfrm>
            <a:off x="635991" y="217088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637A-7E40-4147-31BD-BECAA638EC57}"/>
              </a:ext>
            </a:extLst>
          </p:cNvPr>
          <p:cNvSpPr txBox="1"/>
          <p:nvPr/>
        </p:nvSpPr>
        <p:spPr>
          <a:xfrm>
            <a:off x="768071" y="51815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인원 수는 월요일과 금요일이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상대적으로 적은 인원이 출근을 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일반적으로 월 또는 금요일에 연차를 많이 낸다는 점이 중요 요인으로 추측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C2E9A-E208-FADE-26F1-ECA7981F1148}"/>
              </a:ext>
            </a:extLst>
          </p:cNvPr>
          <p:cNvSpPr txBox="1"/>
          <p:nvPr/>
        </p:nvSpPr>
        <p:spPr>
          <a:xfrm>
            <a:off x="1060887" y="4670544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요일 별 출근 인원 수 차이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C88EE-55C7-127B-94DD-8770C08DB9D7}"/>
              </a:ext>
            </a:extLst>
          </p:cNvPr>
          <p:cNvSpPr/>
          <p:nvPr/>
        </p:nvSpPr>
        <p:spPr>
          <a:xfrm>
            <a:off x="4313911" y="2170881"/>
            <a:ext cx="3525520" cy="2294208"/>
          </a:xfrm>
          <a:prstGeom prst="rect">
            <a:avLst/>
          </a:prstGeom>
          <a:solidFill>
            <a:srgbClr val="6DB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3738F-144A-7F5E-2CD5-5AC6CC76B55D}"/>
              </a:ext>
            </a:extLst>
          </p:cNvPr>
          <p:cNvSpPr txBox="1"/>
          <p:nvPr/>
        </p:nvSpPr>
        <p:spPr>
          <a:xfrm>
            <a:off x="4445991" y="5181533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평균적인 출근 소요시간은 요일에 따른 차이가 없다고 판단 가능할 정도로 유의미한 차이가 눈에 보이지 않음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3054E-B262-BE5C-5A29-EF7FE2A22ED9}"/>
              </a:ext>
            </a:extLst>
          </p:cNvPr>
          <p:cNvSpPr txBox="1"/>
          <p:nvPr/>
        </p:nvSpPr>
        <p:spPr>
          <a:xfrm>
            <a:off x="4664268" y="4670544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요일 별 출근 소요시간 차이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9EF23-38FE-3876-0A8F-A9D03DD72773}"/>
              </a:ext>
            </a:extLst>
          </p:cNvPr>
          <p:cNvSpPr txBox="1"/>
          <p:nvPr/>
        </p:nvSpPr>
        <p:spPr>
          <a:xfrm>
            <a:off x="8123911" y="31241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 지역으로 출근하는 사람들은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월요일과 금요일에 상대적으로 출근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인원이 적다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요일 별 출근 소요시간은 차이가 없다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6138-68C6-7870-AABE-63D78D7886F4}"/>
              </a:ext>
            </a:extLst>
          </p:cNvPr>
          <p:cNvSpPr txBox="1"/>
          <p:nvPr/>
        </p:nvSpPr>
        <p:spPr>
          <a:xfrm>
            <a:off x="9207809" y="2184519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pic>
        <p:nvPicPr>
          <p:cNvPr id="15" name="그림 1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AE521B13-5E87-D5DD-E14C-E8FCDE3232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86" y="2122106"/>
            <a:ext cx="2374036" cy="2406781"/>
          </a:xfrm>
          <a:prstGeom prst="rect">
            <a:avLst/>
          </a:prstGeom>
        </p:spPr>
      </p:pic>
      <p:pic>
        <p:nvPicPr>
          <p:cNvPr id="17" name="그림 16" descr="스크린샷, 텍스트, 직사각형, 라인이(가) 표시된 사진&#10;&#10;자동 생성된 설명">
            <a:extLst>
              <a:ext uri="{FF2B5EF4-FFF2-40B4-BE49-F238E27FC236}">
                <a16:creationId xmlns:a16="http://schemas.microsoft.com/office/drawing/2014/main" id="{3717FA99-BC7E-A287-35D0-F05F815AD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27" y="2122106"/>
            <a:ext cx="2434287" cy="24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AD18E-8021-4029-F3B4-64305D15DCA1}"/>
              </a:ext>
            </a:extLst>
          </p:cNvPr>
          <p:cNvSpPr/>
          <p:nvPr/>
        </p:nvSpPr>
        <p:spPr>
          <a:xfrm>
            <a:off x="7990561" y="2151831"/>
            <a:ext cx="3525520" cy="2294208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24DA-A194-9A1B-4178-817E79FB91F8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05B9F-32EF-3649-7E67-8E96A2F60E10}"/>
              </a:ext>
            </a:extLst>
          </p:cNvPr>
          <p:cNvSpPr txBox="1"/>
          <p:nvPr/>
        </p:nvSpPr>
        <p:spPr>
          <a:xfrm>
            <a:off x="584200" y="708510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_column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데이터살피기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F008-4D96-4108-0BAA-46396CFE2D8F}"/>
              </a:ext>
            </a:extLst>
          </p:cNvPr>
          <p:cNvSpPr txBox="1"/>
          <p:nvPr/>
        </p:nvSpPr>
        <p:spPr>
          <a:xfrm>
            <a:off x="584199" y="1381125"/>
            <a:ext cx="905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성별에 따른 출근 인원 수와 평균 출근 소요시간의 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C2E2D5-FD32-0909-BD49-922018931062}"/>
              </a:ext>
            </a:extLst>
          </p:cNvPr>
          <p:cNvSpPr/>
          <p:nvPr/>
        </p:nvSpPr>
        <p:spPr>
          <a:xfrm>
            <a:off x="635991" y="217088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637A-7E40-4147-31BD-BECAA638EC57}"/>
              </a:ext>
            </a:extLst>
          </p:cNvPr>
          <p:cNvSpPr txBox="1"/>
          <p:nvPr/>
        </p:nvSpPr>
        <p:spPr>
          <a:xfrm>
            <a:off x="768071" y="51815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인원 수는 여성이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퍼센트 정도 많은 결과를 보여준다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남성 비율이 높은 제조업 관련 기업들이 서울 지역에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많지 않기 때문인 것으로 추정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C2E9A-E208-FADE-26F1-ECA7981F1148}"/>
              </a:ext>
            </a:extLst>
          </p:cNvPr>
          <p:cNvSpPr txBox="1"/>
          <p:nvPr/>
        </p:nvSpPr>
        <p:spPr>
          <a:xfrm>
            <a:off x="1229202" y="467054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성별 출근 인원 수 차이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C88EE-55C7-127B-94DD-8770C08DB9D7}"/>
              </a:ext>
            </a:extLst>
          </p:cNvPr>
          <p:cNvSpPr/>
          <p:nvPr/>
        </p:nvSpPr>
        <p:spPr>
          <a:xfrm>
            <a:off x="4313911" y="2170881"/>
            <a:ext cx="3525520" cy="2294208"/>
          </a:xfrm>
          <a:prstGeom prst="rect">
            <a:avLst/>
          </a:prstGeom>
          <a:solidFill>
            <a:srgbClr val="6DB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3738F-144A-7F5E-2CD5-5AC6CC76B55D}"/>
              </a:ext>
            </a:extLst>
          </p:cNvPr>
          <p:cNvSpPr txBox="1"/>
          <p:nvPr/>
        </p:nvSpPr>
        <p:spPr>
          <a:xfrm>
            <a:off x="4445991" y="5181533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그래프 상으로는 어느정도 차이가 보이는 것 같지만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 약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 정도 남자가 더 많은 출근 소요시간을 가진다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3054E-B262-BE5C-5A29-EF7FE2A22ED9}"/>
              </a:ext>
            </a:extLst>
          </p:cNvPr>
          <p:cNvSpPr txBox="1"/>
          <p:nvPr/>
        </p:nvSpPr>
        <p:spPr>
          <a:xfrm>
            <a:off x="4832582" y="4670544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성별 출근 소요시간 차이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9EF23-38FE-3876-0A8F-A9D03DD72773}"/>
              </a:ext>
            </a:extLst>
          </p:cNvPr>
          <p:cNvSpPr txBox="1"/>
          <p:nvPr/>
        </p:nvSpPr>
        <p:spPr>
          <a:xfrm>
            <a:off x="8123911" y="31241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 지역 출근은 상대적으로 여성이 조금 더 많이 출근을 한다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 차이는 작은 차이로 비슷하다고 판단할 수 있다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6138-68C6-7870-AABE-63D78D7886F4}"/>
              </a:ext>
            </a:extLst>
          </p:cNvPr>
          <p:cNvSpPr txBox="1"/>
          <p:nvPr/>
        </p:nvSpPr>
        <p:spPr>
          <a:xfrm>
            <a:off x="9207809" y="2184519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pic>
        <p:nvPicPr>
          <p:cNvPr id="14" name="그림 13" descr="스크린샷, 직사각형, 사각형, 일렉트릭 블루이(가) 표시된 사진&#10;&#10;자동 생성된 설명">
            <a:extLst>
              <a:ext uri="{FF2B5EF4-FFF2-40B4-BE49-F238E27FC236}">
                <a16:creationId xmlns:a16="http://schemas.microsoft.com/office/drawing/2014/main" id="{8FB68ECA-BE1F-592D-B5A8-2BCFA07C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03" y="2151831"/>
            <a:ext cx="2276767" cy="2388309"/>
          </a:xfrm>
          <a:prstGeom prst="rect">
            <a:avLst/>
          </a:prstGeom>
        </p:spPr>
      </p:pic>
      <p:pic>
        <p:nvPicPr>
          <p:cNvPr id="19" name="그림 18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EB66BF09-8417-CABC-D276-E102C8880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95" y="2184519"/>
            <a:ext cx="2382542" cy="23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AD18E-8021-4029-F3B4-64305D15DCA1}"/>
              </a:ext>
            </a:extLst>
          </p:cNvPr>
          <p:cNvSpPr/>
          <p:nvPr/>
        </p:nvSpPr>
        <p:spPr>
          <a:xfrm>
            <a:off x="7990561" y="2151831"/>
            <a:ext cx="3525520" cy="2294208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24DA-A194-9A1B-4178-817E79FB91F8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05B9F-32EF-3649-7E67-8E96A2F60E10}"/>
              </a:ext>
            </a:extLst>
          </p:cNvPr>
          <p:cNvSpPr txBox="1"/>
          <p:nvPr/>
        </p:nvSpPr>
        <p:spPr>
          <a:xfrm>
            <a:off x="584200" y="708510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_column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데이터살피기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F008-4D96-4108-0BAA-46396CFE2D8F}"/>
              </a:ext>
            </a:extLst>
          </p:cNvPr>
          <p:cNvSpPr txBox="1"/>
          <p:nvPr/>
        </p:nvSpPr>
        <p:spPr>
          <a:xfrm>
            <a:off x="584199" y="1381125"/>
            <a:ext cx="905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나이대에 따른 출근 인원 수와 평균 출근 소요시간의 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C2E2D5-FD32-0909-BD49-922018931062}"/>
              </a:ext>
            </a:extLst>
          </p:cNvPr>
          <p:cNvSpPr/>
          <p:nvPr/>
        </p:nvSpPr>
        <p:spPr>
          <a:xfrm>
            <a:off x="635991" y="217088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637A-7E40-4147-31BD-BECAA638EC57}"/>
              </a:ext>
            </a:extLst>
          </p:cNvPr>
          <p:cNvSpPr txBox="1"/>
          <p:nvPr/>
        </p:nvSpPr>
        <p:spPr>
          <a:xfrm>
            <a:off x="768071" y="51815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인원 수 가 많은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top7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나이대를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살펴보면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역시나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25~ 54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세로 사회활동을 가장 활발히 하는 구간이다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C2E9A-E208-FADE-26F1-ECA7981F1148}"/>
              </a:ext>
            </a:extLst>
          </p:cNvPr>
          <p:cNvSpPr txBox="1"/>
          <p:nvPr/>
        </p:nvSpPr>
        <p:spPr>
          <a:xfrm>
            <a:off x="986348" y="4670544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나이대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별 출근 인원 수 차이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C88EE-55C7-127B-94DD-8770C08DB9D7}"/>
              </a:ext>
            </a:extLst>
          </p:cNvPr>
          <p:cNvSpPr/>
          <p:nvPr/>
        </p:nvSpPr>
        <p:spPr>
          <a:xfrm>
            <a:off x="4313911" y="2170881"/>
            <a:ext cx="3525520" cy="2294208"/>
          </a:xfrm>
          <a:prstGeom prst="rect">
            <a:avLst/>
          </a:prstGeom>
          <a:solidFill>
            <a:srgbClr val="6DB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3738F-144A-7F5E-2CD5-5AC6CC76B55D}"/>
              </a:ext>
            </a:extLst>
          </p:cNvPr>
          <p:cNvSpPr txBox="1"/>
          <p:nvPr/>
        </p:nvSpPr>
        <p:spPr>
          <a:xfrm>
            <a:off x="4445991" y="5181533"/>
            <a:ext cx="3261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20~24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세를 제외하고는 나이대가 많아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 수록 평균 출근 소요시간이 적어지는 것을 알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20~24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세는 대학생일 경우에 자취 또는 기숙사 생활을 하는 경우가 많기 때문일 것으로 추정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3054E-B262-BE5C-5A29-EF7FE2A22ED9}"/>
              </a:ext>
            </a:extLst>
          </p:cNvPr>
          <p:cNvSpPr txBox="1"/>
          <p:nvPr/>
        </p:nvSpPr>
        <p:spPr>
          <a:xfrm>
            <a:off x="4589727" y="4670544"/>
            <a:ext cx="297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나이대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별 출근 소요시간 차이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9EF23-38FE-3876-0A8F-A9D03DD72773}"/>
              </a:ext>
            </a:extLst>
          </p:cNvPr>
          <p:cNvSpPr txBox="1"/>
          <p:nvPr/>
        </p:nvSpPr>
        <p:spPr>
          <a:xfrm>
            <a:off x="8123911" y="281933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20~24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세는 대학생 신분의 사람이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많아 상대적으로 적은 출근 소요시간으로 보인다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사회생활을 하는 사람도 포함되어 있다는 점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 인구 수 대비 너무 큰 비중을 차지하고 있지는 않다는 점을 이유로 데이터 사용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6138-68C6-7870-AABE-63D78D7886F4}"/>
              </a:ext>
            </a:extLst>
          </p:cNvPr>
          <p:cNvSpPr txBox="1"/>
          <p:nvPr/>
        </p:nvSpPr>
        <p:spPr>
          <a:xfrm>
            <a:off x="9207809" y="2184519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pic>
        <p:nvPicPr>
          <p:cNvPr id="15" name="그림 1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3504E77E-92B7-CDFD-F107-3A0A93B4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75" y="2017871"/>
            <a:ext cx="2556952" cy="2549946"/>
          </a:xfrm>
          <a:prstGeom prst="rect">
            <a:avLst/>
          </a:prstGeom>
        </p:spPr>
      </p:pic>
      <p:pic>
        <p:nvPicPr>
          <p:cNvPr id="17" name="그림 1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F77BCE7D-C2A3-407A-B2D6-FEE84087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72" y="2115295"/>
            <a:ext cx="2468256" cy="244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6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0AD18E-8021-4029-F3B4-64305D15DCA1}"/>
              </a:ext>
            </a:extLst>
          </p:cNvPr>
          <p:cNvSpPr/>
          <p:nvPr/>
        </p:nvSpPr>
        <p:spPr>
          <a:xfrm>
            <a:off x="7990561" y="2151831"/>
            <a:ext cx="3525520" cy="2294208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24DA-A194-9A1B-4178-817E79FB91F8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05B9F-32EF-3649-7E67-8E96A2F60E10}"/>
              </a:ext>
            </a:extLst>
          </p:cNvPr>
          <p:cNvSpPr txBox="1"/>
          <p:nvPr/>
        </p:nvSpPr>
        <p:spPr>
          <a:xfrm>
            <a:off x="584200" y="708510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_column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데이터살피기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F008-4D96-4108-0BAA-46396CFE2D8F}"/>
              </a:ext>
            </a:extLst>
          </p:cNvPr>
          <p:cNvSpPr txBox="1"/>
          <p:nvPr/>
        </p:nvSpPr>
        <p:spPr>
          <a:xfrm>
            <a:off x="584199" y="1381125"/>
            <a:ext cx="905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지역에 따른 출근 인원 수와 평균 출근 소요시간의 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C2E2D5-FD32-0909-BD49-922018931062}"/>
              </a:ext>
            </a:extLst>
          </p:cNvPr>
          <p:cNvSpPr/>
          <p:nvPr/>
        </p:nvSpPr>
        <p:spPr>
          <a:xfrm>
            <a:off x="635991" y="217088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637A-7E40-4147-31BD-BECAA638EC57}"/>
              </a:ext>
            </a:extLst>
          </p:cNvPr>
          <p:cNvSpPr txBox="1"/>
          <p:nvPr/>
        </p:nvSpPr>
        <p:spPr>
          <a:xfrm>
            <a:off x="768071" y="5181533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강남구가 타 지역에 비해 월등히 높은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인원 수를 보여준다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다음으로 중구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서초구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영등포구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C2E9A-E208-FADE-26F1-ECA7981F1148}"/>
              </a:ext>
            </a:extLst>
          </p:cNvPr>
          <p:cNvSpPr txBox="1"/>
          <p:nvPr/>
        </p:nvSpPr>
        <p:spPr>
          <a:xfrm>
            <a:off x="1123406" y="4670544"/>
            <a:ext cx="255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지역별 출근 인원 수 차이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C88EE-55C7-127B-94DD-8770C08DB9D7}"/>
              </a:ext>
            </a:extLst>
          </p:cNvPr>
          <p:cNvSpPr/>
          <p:nvPr/>
        </p:nvSpPr>
        <p:spPr>
          <a:xfrm>
            <a:off x="4313911" y="2170881"/>
            <a:ext cx="3525520" cy="2294208"/>
          </a:xfrm>
          <a:prstGeom prst="rect">
            <a:avLst/>
          </a:prstGeom>
          <a:solidFill>
            <a:srgbClr val="6DB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3738F-144A-7F5E-2CD5-5AC6CC76B55D}"/>
              </a:ext>
            </a:extLst>
          </p:cNvPr>
          <p:cNvSpPr txBox="1"/>
          <p:nvPr/>
        </p:nvSpPr>
        <p:spPr>
          <a:xfrm>
            <a:off x="4445991" y="518153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강남구가 출근 인원과 더불어 출근 소요시간 또한 가장 높은 수치를 보여준다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금천구가 인원수에 비해 시간이 상대적으로 소요되는 것이 눈에 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3054E-B262-BE5C-5A29-EF7FE2A22ED9}"/>
              </a:ext>
            </a:extLst>
          </p:cNvPr>
          <p:cNvSpPr txBox="1"/>
          <p:nvPr/>
        </p:nvSpPr>
        <p:spPr>
          <a:xfrm>
            <a:off x="4695525" y="4670544"/>
            <a:ext cx="27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지역별 출근 소요시간 차이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9EF23-38FE-3876-0A8F-A9D03DD72773}"/>
              </a:ext>
            </a:extLst>
          </p:cNvPr>
          <p:cNvSpPr txBox="1"/>
          <p:nvPr/>
        </p:nvSpPr>
        <p:spPr>
          <a:xfrm>
            <a:off x="8123911" y="2819333"/>
            <a:ext cx="3261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지역별 특징이 다른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column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비해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차이가 두드러지고 분석의 방향성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또한 지역별 차이에 초점을 두고 있기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때문에 해당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column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시각화를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통해 조금 더 상세히 살피기로 함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6138-68C6-7870-AABE-63D78D7886F4}"/>
              </a:ext>
            </a:extLst>
          </p:cNvPr>
          <p:cNvSpPr txBox="1"/>
          <p:nvPr/>
        </p:nvSpPr>
        <p:spPr>
          <a:xfrm>
            <a:off x="9207809" y="2184519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pic>
        <p:nvPicPr>
          <p:cNvPr id="14" name="그림 13" descr="스크린샷, 그래프, 텍스트, 라인이(가) 표시된 사진&#10;&#10;자동 생성된 설명">
            <a:extLst>
              <a:ext uri="{FF2B5EF4-FFF2-40B4-BE49-F238E27FC236}">
                <a16:creationId xmlns:a16="http://schemas.microsoft.com/office/drawing/2014/main" id="{13242C93-56A3-6B8F-5D33-6FB3F32F63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38" y="1732731"/>
            <a:ext cx="2712128" cy="2839566"/>
          </a:xfrm>
          <a:prstGeom prst="rect">
            <a:avLst/>
          </a:prstGeom>
        </p:spPr>
      </p:pic>
      <p:pic>
        <p:nvPicPr>
          <p:cNvPr id="19" name="그림 18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6A0C0C78-39EF-140A-D1B1-657E36697B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15" y="1750457"/>
            <a:ext cx="2720006" cy="28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pic>
        <p:nvPicPr>
          <p:cNvPr id="12" name="그래픽 11" descr="정사각형 2개와 지그재그 선">
            <a:extLst>
              <a:ext uri="{FF2B5EF4-FFF2-40B4-BE49-F238E27FC236}">
                <a16:creationId xmlns:a16="http://schemas.microsoft.com/office/drawing/2014/main" id="{10081CEB-C9E0-4082-876C-D58D73C97A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44" b="11944"/>
          <a:stretch/>
        </p:blipFill>
        <p:spPr>
          <a:xfrm>
            <a:off x="7937500" y="2832100"/>
            <a:ext cx="4254500" cy="402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78577" y="1406479"/>
            <a:ext cx="527709" cy="83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69025" y="2444129"/>
            <a:ext cx="527709" cy="83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88764" y="3485716"/>
            <a:ext cx="527709" cy="83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59528" y="4527311"/>
            <a:ext cx="527709" cy="83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2011062" y="1617983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2006286" y="2659576"/>
            <a:ext cx="280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과정 및 명세서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2001510" y="3701169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수행방법 및 결과 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96734" y="4742762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 및 향후 발전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910AE-80B1-8F4A-8287-FD7E2C7F7F16}"/>
              </a:ext>
            </a:extLst>
          </p:cNvPr>
          <p:cNvSpPr txBox="1"/>
          <p:nvPr/>
        </p:nvSpPr>
        <p:spPr>
          <a:xfrm>
            <a:off x="1478577" y="5568906"/>
            <a:ext cx="527709" cy="831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5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F6815-194B-061A-B196-05A10A348938}"/>
              </a:ext>
            </a:extLst>
          </p:cNvPr>
          <p:cNvSpPr txBox="1"/>
          <p:nvPr/>
        </p:nvSpPr>
        <p:spPr>
          <a:xfrm>
            <a:off x="2006286" y="5784353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원형 1">
            <a:extLst>
              <a:ext uri="{FF2B5EF4-FFF2-40B4-BE49-F238E27FC236}">
                <a16:creationId xmlns:a16="http://schemas.microsoft.com/office/drawing/2014/main" id="{6295583D-5AEC-1A3E-F86C-562D6B62B4FE}"/>
              </a:ext>
            </a:extLst>
          </p:cNvPr>
          <p:cNvSpPr/>
          <p:nvPr/>
        </p:nvSpPr>
        <p:spPr>
          <a:xfrm rot="7004930">
            <a:off x="2194246" y="3120295"/>
            <a:ext cx="6535804" cy="5890012"/>
          </a:xfrm>
          <a:prstGeom prst="circularArrow">
            <a:avLst>
              <a:gd name="adj1" fmla="val 5202"/>
              <a:gd name="adj2" fmla="val 462496"/>
              <a:gd name="adj3" fmla="val 12297380"/>
              <a:gd name="adj4" fmla="val 6471933"/>
              <a:gd name="adj5" fmla="val 4524"/>
            </a:avLst>
          </a:prstGeom>
          <a:solidFill>
            <a:schemeClr val="accent3">
              <a:alpha val="42000"/>
            </a:schemeClr>
          </a:solidFill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67CD6AE-9D78-2325-EECD-22C1E7ABD21D}"/>
              </a:ext>
            </a:extLst>
          </p:cNvPr>
          <p:cNvSpPr/>
          <p:nvPr/>
        </p:nvSpPr>
        <p:spPr>
          <a:xfrm>
            <a:off x="4021679" y="1237297"/>
            <a:ext cx="3341221" cy="3341221"/>
          </a:xfrm>
          <a:prstGeom prst="ellipse">
            <a:avLst/>
          </a:prstGeom>
          <a:solidFill>
            <a:schemeClr val="accent3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5BAB54B-99D9-B3C8-4203-E5F847FA8AB7}"/>
              </a:ext>
            </a:extLst>
          </p:cNvPr>
          <p:cNvSpPr/>
          <p:nvPr/>
        </p:nvSpPr>
        <p:spPr>
          <a:xfrm>
            <a:off x="1860633" y="3233245"/>
            <a:ext cx="3341221" cy="334122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C2C06-4F21-A666-35C7-C6C0A575BF89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9BA3D-0A21-FA94-09C7-3309A5CF1065}"/>
              </a:ext>
            </a:extLst>
          </p:cNvPr>
          <p:cNvSpPr txBox="1"/>
          <p:nvPr/>
        </p:nvSpPr>
        <p:spPr>
          <a:xfrm>
            <a:off x="584200" y="708510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_column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데이터살피기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2DFAC-8733-8A05-3427-5500DA4FC4B1}"/>
              </a:ext>
            </a:extLst>
          </p:cNvPr>
          <p:cNvSpPr txBox="1"/>
          <p:nvPr/>
        </p:nvSpPr>
        <p:spPr>
          <a:xfrm>
            <a:off x="584200" y="1234284"/>
            <a:ext cx="695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별 데이터들을 간단하게 </a:t>
            </a:r>
            <a:endParaRPr lang="en-US" altLang="ko-KR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살펴본 결과 정리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9E49D-9688-5205-3CFE-2A6D0894FA7B}"/>
              </a:ext>
            </a:extLst>
          </p:cNvPr>
          <p:cNvSpPr txBox="1"/>
          <p:nvPr/>
        </p:nvSpPr>
        <p:spPr>
          <a:xfrm>
            <a:off x="892667" y="4417051"/>
            <a:ext cx="5107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요일별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나이별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은 </a:t>
            </a:r>
            <a:endParaRPr lang="en-US" altLang="ko-KR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기존 상식에서 벗어나지 않은 결과 </a:t>
            </a:r>
            <a:endParaRPr lang="en-US" altLang="ko-KR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데이터를 통해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다시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확인하는 것에 </a:t>
            </a:r>
            <a:endParaRPr lang="en-US" altLang="ko-KR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의미있음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2CEBD-8538-5972-E032-0C8A7B825D52}"/>
              </a:ext>
            </a:extLst>
          </p:cNvPr>
          <p:cNvSpPr txBox="1"/>
          <p:nvPr/>
        </p:nvSpPr>
        <p:spPr>
          <a:xfrm>
            <a:off x="4202108" y="2145729"/>
            <a:ext cx="324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지역별 차이를 중점적으로 </a:t>
            </a:r>
            <a:endParaRPr lang="en-US" altLang="ko-KR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시각화 및 분석예정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32D35B-1DA5-1647-CAC9-0CD2C76E6B13}"/>
              </a:ext>
            </a:extLst>
          </p:cNvPr>
          <p:cNvSpPr/>
          <p:nvPr/>
        </p:nvSpPr>
        <p:spPr>
          <a:xfrm>
            <a:off x="6261708" y="3122892"/>
            <a:ext cx="3341221" cy="3341221"/>
          </a:xfrm>
          <a:prstGeom prst="ellipse">
            <a:avLst/>
          </a:prstGeom>
          <a:solidFill>
            <a:schemeClr val="accent3">
              <a:lumMod val="90000"/>
              <a:lumOff val="1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6D6A5-A01A-DAB0-13E4-356E0BCD7C34}"/>
              </a:ext>
            </a:extLst>
          </p:cNvPr>
          <p:cNvSpPr txBox="1"/>
          <p:nvPr/>
        </p:nvSpPr>
        <p:spPr>
          <a:xfrm>
            <a:off x="5555074" y="4454934"/>
            <a:ext cx="5107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지역별 통계를 이용해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algn="ctr"/>
            <a:r>
              <a:rPr lang="ko-KR" altLang="en-US" dirty="0"/>
              <a:t>기준을 설정해서 만족하는 </a:t>
            </a:r>
            <a:endParaRPr lang="en-US" altLang="ko-KR" dirty="0"/>
          </a:p>
          <a:p>
            <a:pPr algn="ctr"/>
            <a:r>
              <a:rPr lang="ko-KR" altLang="en-US" dirty="0"/>
              <a:t>특정 지역에 대해 분석 진행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지도 시각화</a:t>
            </a:r>
            <a:r>
              <a:rPr lang="en-US" altLang="ko-KR" dirty="0"/>
              <a:t>, </a:t>
            </a:r>
            <a:r>
              <a:rPr lang="ko-KR" altLang="en-US" dirty="0"/>
              <a:t>서브 데이터를 포함한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1577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5835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327DF-3557-FAB3-739E-5D4B5C845069}"/>
              </a:ext>
            </a:extLst>
          </p:cNvPr>
          <p:cNvSpPr txBox="1"/>
          <p:nvPr/>
        </p:nvSpPr>
        <p:spPr>
          <a:xfrm>
            <a:off x="699247" y="1452282"/>
            <a:ext cx="69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지역별 출근 인원 수와 지역별 출근 소요시간 지도 시각화</a:t>
            </a:r>
            <a:endParaRPr lang="ko-KR" alt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F915532E-F67E-4F67-5C85-24B03762A0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86499"/>
                  </p:ext>
                </p:extLst>
              </p:nvPr>
            </p:nvGraphicFramePr>
            <p:xfrm>
              <a:off x="699247" y="1970356"/>
              <a:ext cx="4580965" cy="38387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4" name="추가 기능 13" title="Web Viewer">
                <a:extLst>
                  <a:ext uri="{FF2B5EF4-FFF2-40B4-BE49-F238E27FC236}">
                    <a16:creationId xmlns:a16="http://schemas.microsoft.com/office/drawing/2014/main" id="{F915532E-F67E-4F67-5C85-24B03762A0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247" y="1970356"/>
                <a:ext cx="4580965" cy="383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5" name="추가 기능 14" title="Web Viewer">
                <a:extLst>
                  <a:ext uri="{FF2B5EF4-FFF2-40B4-BE49-F238E27FC236}">
                    <a16:creationId xmlns:a16="http://schemas.microsoft.com/office/drawing/2014/main" id="{88FE62F0-B1AB-D1C6-DDBD-37359C0506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851753"/>
                  </p:ext>
                </p:extLst>
              </p:nvPr>
            </p:nvGraphicFramePr>
            <p:xfrm>
              <a:off x="5961529" y="1970356"/>
              <a:ext cx="4715435" cy="38387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5" name="추가 기능 14" title="Web Viewer">
                <a:extLst>
                  <a:ext uri="{FF2B5EF4-FFF2-40B4-BE49-F238E27FC236}">
                    <a16:creationId xmlns:a16="http://schemas.microsoft.com/office/drawing/2014/main" id="{88FE62F0-B1AB-D1C6-DDBD-37359C0506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1529" y="1970356"/>
                <a:ext cx="4715435" cy="383877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E92F1306-9A76-F297-B245-808F71268B03}"/>
              </a:ext>
            </a:extLst>
          </p:cNvPr>
          <p:cNvSpPr txBox="1"/>
          <p:nvPr/>
        </p:nvSpPr>
        <p:spPr>
          <a:xfrm>
            <a:off x="699247" y="6149490"/>
            <a:ext cx="49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https://junhyukm.github.io/fig_gtw_people.html</a:t>
            </a:r>
            <a:endParaRPr lang="ko-KR" altLang="en-US" sz="1000" dirty="0"/>
          </a:p>
        </p:txBody>
      </p:sp>
      <p:sp>
        <p:nvSpPr>
          <p:cNvPr id="18" name="TextBox 17">
            <a:hlinkClick r:id="rId7"/>
            <a:extLst>
              <a:ext uri="{FF2B5EF4-FFF2-40B4-BE49-F238E27FC236}">
                <a16:creationId xmlns:a16="http://schemas.microsoft.com/office/drawing/2014/main" id="{FB80EAFC-2D36-9867-B29A-9B4D6E16661D}"/>
              </a:ext>
            </a:extLst>
          </p:cNvPr>
          <p:cNvSpPr txBox="1"/>
          <p:nvPr/>
        </p:nvSpPr>
        <p:spPr>
          <a:xfrm>
            <a:off x="5961528" y="6149490"/>
            <a:ext cx="4715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https://junhyukm.github.io/fig_gtw_hour.html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69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5835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327DF-3557-FAB3-739E-5D4B5C845069}"/>
              </a:ext>
            </a:extLst>
          </p:cNvPr>
          <p:cNvSpPr txBox="1"/>
          <p:nvPr/>
        </p:nvSpPr>
        <p:spPr>
          <a:xfrm>
            <a:off x="699247" y="1452282"/>
            <a:ext cx="105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서울 전체 지역이 아닌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1.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강남구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2.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금천구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3.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영등포구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평균 출근 소요 시간이 가장 긴 지역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의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데이터만 추출해서 분석진행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DEFE2-69FE-2371-A28E-4D1A77E3949D}"/>
              </a:ext>
            </a:extLst>
          </p:cNvPr>
          <p:cNvSpPr txBox="1"/>
          <p:nvPr/>
        </p:nvSpPr>
        <p:spPr>
          <a:xfrm>
            <a:off x="699247" y="2165276"/>
            <a:ext cx="97356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상위 </a:t>
            </a:r>
            <a:r>
              <a:rPr lang="en-US" altLang="ko-KR" sz="1700" dirty="0"/>
              <a:t>3</a:t>
            </a:r>
            <a:r>
              <a:rPr lang="ko-KR" altLang="en-US" sz="1700" dirty="0"/>
              <a:t>개 지역은 어떤 지역에서 출발하는가</a:t>
            </a:r>
            <a:r>
              <a:rPr lang="en-US" altLang="ko-KR" sz="1700" dirty="0"/>
              <a:t>?</a:t>
            </a:r>
            <a:r>
              <a:rPr lang="ko-KR" altLang="en-US" sz="1700" dirty="0"/>
              <a:t> 출발 지역 시각화</a:t>
            </a:r>
            <a:endParaRPr lang="en-US" altLang="ko-KR" sz="17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추가 기능 6" title="Web Viewer">
                <a:extLst>
                  <a:ext uri="{FF2B5EF4-FFF2-40B4-BE49-F238E27FC236}">
                    <a16:creationId xmlns:a16="http://schemas.microsoft.com/office/drawing/2014/main" id="{25DE4E84-FB62-3721-F8F7-1BBF43F8C1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5128106"/>
                  </p:ext>
                </p:extLst>
              </p:nvPr>
            </p:nvGraphicFramePr>
            <p:xfrm>
              <a:off x="313764" y="2653551"/>
              <a:ext cx="3600000" cy="288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추가 기능 6" title="Web Viewer">
                <a:extLst>
                  <a:ext uri="{FF2B5EF4-FFF2-40B4-BE49-F238E27FC236}">
                    <a16:creationId xmlns:a16="http://schemas.microsoft.com/office/drawing/2014/main" id="{25DE4E84-FB62-3721-F8F7-1BBF43F8C1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764" y="2653551"/>
                <a:ext cx="360000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추가 기능 7" title="Web Viewer">
                <a:extLst>
                  <a:ext uri="{FF2B5EF4-FFF2-40B4-BE49-F238E27FC236}">
                    <a16:creationId xmlns:a16="http://schemas.microsoft.com/office/drawing/2014/main" id="{1640B6FE-365B-2D73-6C87-407226CA3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364170"/>
                  </p:ext>
                </p:extLst>
              </p:nvPr>
            </p:nvGraphicFramePr>
            <p:xfrm>
              <a:off x="4267200" y="2653551"/>
              <a:ext cx="3600000" cy="288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추가 기능 7" title="Web Viewer">
                <a:extLst>
                  <a:ext uri="{FF2B5EF4-FFF2-40B4-BE49-F238E27FC236}">
                    <a16:creationId xmlns:a16="http://schemas.microsoft.com/office/drawing/2014/main" id="{1640B6FE-365B-2D73-6C87-407226CA3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7200" y="2653551"/>
                <a:ext cx="360000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추가 기능 8" title="Web Viewer">
                <a:extLst>
                  <a:ext uri="{FF2B5EF4-FFF2-40B4-BE49-F238E27FC236}">
                    <a16:creationId xmlns:a16="http://schemas.microsoft.com/office/drawing/2014/main" id="{7A68F7D2-68CD-A745-CE63-C63F83BED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882604"/>
                  </p:ext>
                </p:extLst>
              </p:nvPr>
            </p:nvGraphicFramePr>
            <p:xfrm>
              <a:off x="8220636" y="2653551"/>
              <a:ext cx="3600000" cy="288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9" name="추가 기능 8" title="Web Viewer">
                <a:extLst>
                  <a:ext uri="{FF2B5EF4-FFF2-40B4-BE49-F238E27FC236}">
                    <a16:creationId xmlns:a16="http://schemas.microsoft.com/office/drawing/2014/main" id="{7A68F7D2-68CD-A745-CE63-C63F83BED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0636" y="2653551"/>
                <a:ext cx="3600000" cy="2880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hlinkClick r:id="rId8"/>
            <a:extLst>
              <a:ext uri="{FF2B5EF4-FFF2-40B4-BE49-F238E27FC236}">
                <a16:creationId xmlns:a16="http://schemas.microsoft.com/office/drawing/2014/main" id="{94E112A2-49F4-0285-E3D4-53EFF6D1498F}"/>
              </a:ext>
            </a:extLst>
          </p:cNvPr>
          <p:cNvSpPr txBox="1"/>
          <p:nvPr/>
        </p:nvSpPr>
        <p:spPr>
          <a:xfrm>
            <a:off x="503517" y="5638800"/>
            <a:ext cx="3154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https://junhyukm.github.io/fig_start_gangnam.html</a:t>
            </a:r>
            <a:endParaRPr lang="ko-KR" altLang="en-US" sz="1000" dirty="0"/>
          </a:p>
        </p:txBody>
      </p:sp>
      <p:sp>
        <p:nvSpPr>
          <p:cNvPr id="11" name="TextBox 10">
            <a:hlinkClick r:id="rId9"/>
            <a:extLst>
              <a:ext uri="{FF2B5EF4-FFF2-40B4-BE49-F238E27FC236}">
                <a16:creationId xmlns:a16="http://schemas.microsoft.com/office/drawing/2014/main" id="{16DC2C49-0246-5487-6D33-238E97449EC1}"/>
              </a:ext>
            </a:extLst>
          </p:cNvPr>
          <p:cNvSpPr txBox="1"/>
          <p:nvPr/>
        </p:nvSpPr>
        <p:spPr>
          <a:xfrm>
            <a:off x="4240306" y="5647763"/>
            <a:ext cx="3449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https://junhyukm.github.io/fig_start_guemchun.html</a:t>
            </a:r>
            <a:endParaRPr lang="ko-KR" altLang="en-US" sz="1000" dirty="0"/>
          </a:p>
        </p:txBody>
      </p:sp>
      <p:sp>
        <p:nvSpPr>
          <p:cNvPr id="12" name="TextBox 11">
            <a:hlinkClick r:id="rId10"/>
            <a:extLst>
              <a:ext uri="{FF2B5EF4-FFF2-40B4-BE49-F238E27FC236}">
                <a16:creationId xmlns:a16="http://schemas.microsoft.com/office/drawing/2014/main" id="{C648F4F9-491B-D2CA-8227-229ED3C42004}"/>
              </a:ext>
            </a:extLst>
          </p:cNvPr>
          <p:cNvSpPr txBox="1"/>
          <p:nvPr/>
        </p:nvSpPr>
        <p:spPr>
          <a:xfrm>
            <a:off x="8193741" y="5656728"/>
            <a:ext cx="3449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https://junhyukm.github.io/fig_start_young_deung.html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CAE05-8F1B-2337-11A8-4A1CC75F9220}"/>
              </a:ext>
            </a:extLst>
          </p:cNvPr>
          <p:cNvSpPr txBox="1"/>
          <p:nvPr/>
        </p:nvSpPr>
        <p:spPr>
          <a:xfrm>
            <a:off x="584200" y="6096000"/>
            <a:ext cx="111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특이사항은 없음</a:t>
            </a:r>
            <a:r>
              <a:rPr lang="en-US" altLang="ko-KR" dirty="0"/>
              <a:t>, </a:t>
            </a:r>
            <a:r>
              <a:rPr lang="ko-KR" altLang="en-US" dirty="0"/>
              <a:t>출근 목적지와 가까울 수록 많은 사람이 출근을 함</a:t>
            </a:r>
            <a:r>
              <a:rPr lang="en-US" altLang="ko-KR" dirty="0"/>
              <a:t>. (</a:t>
            </a:r>
            <a:r>
              <a:rPr lang="ko-KR" altLang="en-US" dirty="0"/>
              <a:t>직장과 가까운 장소에 사는 사람이 多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70F83B-8352-8DAD-8AF5-D336BC515BF7}"/>
              </a:ext>
            </a:extLst>
          </p:cNvPr>
          <p:cNvSpPr/>
          <p:nvPr/>
        </p:nvSpPr>
        <p:spPr>
          <a:xfrm>
            <a:off x="1426661" y="2063912"/>
            <a:ext cx="1942764" cy="4305507"/>
          </a:xfrm>
          <a:prstGeom prst="rect">
            <a:avLst/>
          </a:prstGeom>
          <a:pattFill prst="pct5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DDD19B-EDCF-F1DF-5070-A7BF77469809}"/>
              </a:ext>
            </a:extLst>
          </p:cNvPr>
          <p:cNvSpPr/>
          <p:nvPr/>
        </p:nvSpPr>
        <p:spPr>
          <a:xfrm>
            <a:off x="1329955" y="5144669"/>
            <a:ext cx="2117127" cy="562298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0F5B48E-84DB-7983-C66F-24CB09F98374}"/>
              </a:ext>
            </a:extLst>
          </p:cNvPr>
          <p:cNvSpPr/>
          <p:nvPr/>
        </p:nvSpPr>
        <p:spPr>
          <a:xfrm>
            <a:off x="1329955" y="3792641"/>
            <a:ext cx="2117127" cy="562298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DCB1E5-B59E-1B8F-9C99-1B620120D762}"/>
              </a:ext>
            </a:extLst>
          </p:cNvPr>
          <p:cNvSpPr/>
          <p:nvPr/>
        </p:nvSpPr>
        <p:spPr>
          <a:xfrm>
            <a:off x="1339480" y="2430566"/>
            <a:ext cx="2117127" cy="562298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5835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327DF-3557-FAB3-739E-5D4B5C845069}"/>
              </a:ext>
            </a:extLst>
          </p:cNvPr>
          <p:cNvSpPr txBox="1"/>
          <p:nvPr/>
        </p:nvSpPr>
        <p:spPr>
          <a:xfrm>
            <a:off x="699247" y="1452282"/>
            <a:ext cx="1056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강남구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금천구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영등포구로 출근하기 위해 가장 많은 수의 사람이 출근하는 지역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Top5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8D9A2E-37F8-10C9-3595-23CED1560898}"/>
              </a:ext>
            </a:extLst>
          </p:cNvPr>
          <p:cNvSpPr/>
          <p:nvPr/>
        </p:nvSpPr>
        <p:spPr>
          <a:xfrm>
            <a:off x="1426661" y="2503670"/>
            <a:ext cx="1942764" cy="4116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8C66949-BFF6-F208-3222-89FC581F0D4A}"/>
              </a:ext>
            </a:extLst>
          </p:cNvPr>
          <p:cNvSpPr/>
          <p:nvPr/>
        </p:nvSpPr>
        <p:spPr>
          <a:xfrm>
            <a:off x="1426661" y="3861824"/>
            <a:ext cx="1942764" cy="4116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B26527-6EFC-AEF9-7147-7806A7F1AF1F}"/>
              </a:ext>
            </a:extLst>
          </p:cNvPr>
          <p:cNvSpPr/>
          <p:nvPr/>
        </p:nvSpPr>
        <p:spPr>
          <a:xfrm>
            <a:off x="1426661" y="5219978"/>
            <a:ext cx="1942764" cy="4116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A9B7EE-B762-AFA3-F5C1-900BBFE3ED33}"/>
              </a:ext>
            </a:extLst>
          </p:cNvPr>
          <p:cNvSpPr/>
          <p:nvPr/>
        </p:nvSpPr>
        <p:spPr>
          <a:xfrm>
            <a:off x="4904967" y="2063912"/>
            <a:ext cx="5269974" cy="1257507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8746F8-13EA-99DA-42F4-A22E52C23DFE}"/>
              </a:ext>
            </a:extLst>
          </p:cNvPr>
          <p:cNvSpPr/>
          <p:nvPr/>
        </p:nvSpPr>
        <p:spPr>
          <a:xfrm>
            <a:off x="4904967" y="3587912"/>
            <a:ext cx="5269974" cy="1257507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107C85-C166-0647-87B9-3F13FE43B7BE}"/>
              </a:ext>
            </a:extLst>
          </p:cNvPr>
          <p:cNvSpPr/>
          <p:nvPr/>
        </p:nvSpPr>
        <p:spPr>
          <a:xfrm>
            <a:off x="4904967" y="5111912"/>
            <a:ext cx="5269974" cy="1257507"/>
          </a:xfrm>
          <a:prstGeom prst="round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9FCF6-FF21-4C25-0603-929E645A39CE}"/>
              </a:ext>
            </a:extLst>
          </p:cNvPr>
          <p:cNvSpPr txBox="1"/>
          <p:nvPr/>
        </p:nvSpPr>
        <p:spPr>
          <a:xfrm>
            <a:off x="1609725" y="2532945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강남구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8A7AF-EFF8-2EE9-A28D-F861FE32CBF6}"/>
              </a:ext>
            </a:extLst>
          </p:cNvPr>
          <p:cNvSpPr txBox="1"/>
          <p:nvPr/>
        </p:nvSpPr>
        <p:spPr>
          <a:xfrm>
            <a:off x="1619250" y="3892523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금천구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055DE-D404-1C68-B7F6-6C2B44028E80}"/>
              </a:ext>
            </a:extLst>
          </p:cNvPr>
          <p:cNvSpPr txBox="1"/>
          <p:nvPr/>
        </p:nvSpPr>
        <p:spPr>
          <a:xfrm>
            <a:off x="1609725" y="5252801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영등포구</a:t>
            </a:r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2875CFBD-7539-D6AB-9785-F29F1A09CCD4}"/>
              </a:ext>
            </a:extLst>
          </p:cNvPr>
          <p:cNvSpPr/>
          <p:nvPr/>
        </p:nvSpPr>
        <p:spPr>
          <a:xfrm>
            <a:off x="3756901" y="2575844"/>
            <a:ext cx="660400" cy="3164821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D1540B-20C7-3B8D-D6A9-D0ECE69FE18B}"/>
              </a:ext>
            </a:extLst>
          </p:cNvPr>
          <p:cNvSpPr txBox="1"/>
          <p:nvPr/>
        </p:nvSpPr>
        <p:spPr>
          <a:xfrm>
            <a:off x="5105400" y="2506766"/>
            <a:ext cx="492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</a:t>
            </a:r>
            <a:r>
              <a:rPr lang="ko-KR" altLang="en-US" b="1" dirty="0">
                <a:solidFill>
                  <a:schemeClr val="bg1"/>
                </a:solidFill>
              </a:rPr>
              <a:t>강남구</a:t>
            </a:r>
            <a:r>
              <a:rPr lang="en-US" altLang="ko-KR" b="1" dirty="0">
                <a:solidFill>
                  <a:schemeClr val="bg1"/>
                </a:solidFill>
              </a:rPr>
              <a:t> 2.</a:t>
            </a:r>
            <a:r>
              <a:rPr lang="ko-KR" altLang="en-US" b="1" dirty="0">
                <a:solidFill>
                  <a:schemeClr val="bg1"/>
                </a:solidFill>
              </a:rPr>
              <a:t>송파구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ko-KR" altLang="en-US" b="1" dirty="0">
                <a:solidFill>
                  <a:schemeClr val="bg1"/>
                </a:solidFill>
              </a:rPr>
              <a:t>관악구 </a:t>
            </a:r>
            <a:r>
              <a:rPr lang="en-US" altLang="ko-KR" b="1" dirty="0">
                <a:solidFill>
                  <a:schemeClr val="bg1"/>
                </a:solidFill>
              </a:rPr>
              <a:t>4.</a:t>
            </a:r>
            <a:r>
              <a:rPr lang="ko-KR" altLang="en-US" b="1" dirty="0">
                <a:solidFill>
                  <a:schemeClr val="bg1"/>
                </a:solidFill>
              </a:rPr>
              <a:t>서초구 </a:t>
            </a:r>
            <a:r>
              <a:rPr lang="en-US" altLang="ko-KR" b="1" dirty="0">
                <a:solidFill>
                  <a:schemeClr val="bg1"/>
                </a:solidFill>
              </a:rPr>
              <a:t>5.</a:t>
            </a:r>
            <a:r>
              <a:rPr lang="ko-KR" altLang="en-US" b="1" dirty="0">
                <a:solidFill>
                  <a:schemeClr val="bg1"/>
                </a:solidFill>
              </a:rPr>
              <a:t>광진구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C4703-D9F5-42D0-0082-CC133351683F}"/>
              </a:ext>
            </a:extLst>
          </p:cNvPr>
          <p:cNvSpPr txBox="1"/>
          <p:nvPr/>
        </p:nvSpPr>
        <p:spPr>
          <a:xfrm>
            <a:off x="5105400" y="4021241"/>
            <a:ext cx="492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</a:t>
            </a:r>
            <a:r>
              <a:rPr lang="ko-KR" altLang="en-US" b="1" dirty="0">
                <a:solidFill>
                  <a:schemeClr val="bg1"/>
                </a:solidFill>
              </a:rPr>
              <a:t>금천구</a:t>
            </a:r>
            <a:r>
              <a:rPr lang="en-US" altLang="ko-KR" b="1" dirty="0">
                <a:solidFill>
                  <a:schemeClr val="bg1"/>
                </a:solidFill>
              </a:rPr>
              <a:t> 2.</a:t>
            </a:r>
            <a:r>
              <a:rPr lang="ko-KR" altLang="en-US" b="1" dirty="0">
                <a:solidFill>
                  <a:schemeClr val="bg1"/>
                </a:solidFill>
              </a:rPr>
              <a:t>구로구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ko-KR" altLang="en-US" b="1" dirty="0">
                <a:solidFill>
                  <a:schemeClr val="bg1"/>
                </a:solidFill>
              </a:rPr>
              <a:t>광명시 </a:t>
            </a:r>
            <a:r>
              <a:rPr lang="en-US" altLang="ko-KR" b="1" dirty="0">
                <a:solidFill>
                  <a:schemeClr val="bg1"/>
                </a:solidFill>
              </a:rPr>
              <a:t>4.</a:t>
            </a:r>
            <a:r>
              <a:rPr lang="ko-KR" altLang="en-US" b="1" dirty="0">
                <a:solidFill>
                  <a:schemeClr val="bg1"/>
                </a:solidFill>
              </a:rPr>
              <a:t>관악구 </a:t>
            </a:r>
            <a:r>
              <a:rPr lang="en-US" altLang="ko-KR" b="1" dirty="0">
                <a:solidFill>
                  <a:schemeClr val="bg1"/>
                </a:solidFill>
              </a:rPr>
              <a:t>5.</a:t>
            </a:r>
            <a:r>
              <a:rPr lang="ko-KR" altLang="en-US" b="1" dirty="0">
                <a:solidFill>
                  <a:schemeClr val="bg1"/>
                </a:solidFill>
              </a:rPr>
              <a:t>부천시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615BF-0253-23E0-F3BC-AB4D489078C1}"/>
              </a:ext>
            </a:extLst>
          </p:cNvPr>
          <p:cNvSpPr txBox="1"/>
          <p:nvPr/>
        </p:nvSpPr>
        <p:spPr>
          <a:xfrm>
            <a:off x="5105399" y="5564291"/>
            <a:ext cx="506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</a:t>
            </a:r>
            <a:r>
              <a:rPr lang="ko-KR" altLang="en-US" b="1" dirty="0">
                <a:solidFill>
                  <a:schemeClr val="bg1"/>
                </a:solidFill>
              </a:rPr>
              <a:t>영등포구</a:t>
            </a:r>
            <a:r>
              <a:rPr lang="en-US" altLang="ko-KR" b="1" dirty="0">
                <a:solidFill>
                  <a:schemeClr val="bg1"/>
                </a:solidFill>
              </a:rPr>
              <a:t> 2.</a:t>
            </a:r>
            <a:r>
              <a:rPr lang="ko-KR" altLang="en-US" b="1" dirty="0">
                <a:solidFill>
                  <a:schemeClr val="bg1"/>
                </a:solidFill>
              </a:rPr>
              <a:t>강서구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ko-KR" altLang="en-US" b="1" dirty="0">
                <a:solidFill>
                  <a:schemeClr val="bg1"/>
                </a:solidFill>
              </a:rPr>
              <a:t>구로구 </a:t>
            </a:r>
            <a:r>
              <a:rPr lang="en-US" altLang="ko-KR" b="1" dirty="0">
                <a:solidFill>
                  <a:schemeClr val="bg1"/>
                </a:solidFill>
              </a:rPr>
              <a:t>4.</a:t>
            </a:r>
            <a:r>
              <a:rPr lang="ko-KR" altLang="en-US" b="1" dirty="0">
                <a:solidFill>
                  <a:schemeClr val="bg1"/>
                </a:solidFill>
              </a:rPr>
              <a:t>양천구 </a:t>
            </a:r>
            <a:r>
              <a:rPr lang="en-US" altLang="ko-KR" b="1" dirty="0">
                <a:solidFill>
                  <a:schemeClr val="bg1"/>
                </a:solidFill>
              </a:rPr>
              <a:t>5.</a:t>
            </a:r>
            <a:r>
              <a:rPr lang="ko-KR" altLang="en-US" b="1" dirty="0">
                <a:solidFill>
                  <a:schemeClr val="bg1"/>
                </a:solidFill>
              </a:rPr>
              <a:t>동작구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327DF-3557-FAB3-739E-5D4B5C845069}"/>
              </a:ext>
            </a:extLst>
          </p:cNvPr>
          <p:cNvSpPr txBox="1"/>
          <p:nvPr/>
        </p:nvSpPr>
        <p:spPr>
          <a:xfrm>
            <a:off x="699247" y="1233207"/>
            <a:ext cx="107402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op5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지역들의 평균 출근 소요시간을 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이상적인 출근 시간</a:t>
            </a:r>
            <a:r>
              <a:rPr lang="en-US" altLang="ko-KR" b="1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으로 정의하고 각 지역의 평균분석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244481E-18FB-1022-F878-E6648EB3E19D}"/>
              </a:ext>
            </a:extLst>
          </p:cNvPr>
          <p:cNvSpPr/>
          <p:nvPr/>
        </p:nvSpPr>
        <p:spPr>
          <a:xfrm>
            <a:off x="8358468" y="1644170"/>
            <a:ext cx="2899308" cy="2899308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FF37BFE-11E4-5808-67FB-452160B9D674}"/>
              </a:ext>
            </a:extLst>
          </p:cNvPr>
          <p:cNvSpPr/>
          <p:nvPr/>
        </p:nvSpPr>
        <p:spPr>
          <a:xfrm>
            <a:off x="4578163" y="1634645"/>
            <a:ext cx="2899308" cy="2899308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423B75B-0A32-9077-4C6A-4F6E798E5546}"/>
              </a:ext>
            </a:extLst>
          </p:cNvPr>
          <p:cNvSpPr/>
          <p:nvPr/>
        </p:nvSpPr>
        <p:spPr>
          <a:xfrm>
            <a:off x="815788" y="1644170"/>
            <a:ext cx="2899308" cy="2899308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수행방법 및 결과 해석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5835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Column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별 통계량 분석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C1602-E6AE-66C9-1F52-5D7F41E85D46}"/>
              </a:ext>
            </a:extLst>
          </p:cNvPr>
          <p:cNvSpPr txBox="1"/>
          <p:nvPr/>
        </p:nvSpPr>
        <p:spPr>
          <a:xfrm>
            <a:off x="920471" y="49338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강남구로 출근하는 전체 인원의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74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Top5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안의 지역에서 출발을 한다면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58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16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 단축의 효과가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15CDA-D665-2444-C2FA-7D378DC2F845}"/>
              </a:ext>
            </a:extLst>
          </p:cNvPr>
          <p:cNvSpPr txBox="1"/>
          <p:nvPr/>
        </p:nvSpPr>
        <p:spPr>
          <a:xfrm>
            <a:off x="1808049" y="454671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강남구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2B5A-6968-3FE0-76A5-F1E6A07BEDEC}"/>
              </a:ext>
            </a:extLst>
          </p:cNvPr>
          <p:cNvSpPr txBox="1"/>
          <p:nvPr/>
        </p:nvSpPr>
        <p:spPr>
          <a:xfrm>
            <a:off x="4636491" y="4943408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금천구로 출근하는 전체 인원의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72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Top5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안의 지역에서 출발을 한다면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62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 단축의 효과가 있음</a:t>
            </a:r>
          </a:p>
          <a:p>
            <a:pPr algn="just"/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D5EDC-4965-6B02-4118-81A868EC5922}"/>
              </a:ext>
            </a:extLst>
          </p:cNvPr>
          <p:cNvSpPr txBox="1"/>
          <p:nvPr/>
        </p:nvSpPr>
        <p:spPr>
          <a:xfrm>
            <a:off x="5633095" y="454671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금천구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27D6-C6F9-F058-16DA-2A5D49E696ED}"/>
              </a:ext>
            </a:extLst>
          </p:cNvPr>
          <p:cNvSpPr txBox="1"/>
          <p:nvPr/>
        </p:nvSpPr>
        <p:spPr>
          <a:xfrm>
            <a:off x="8447761" y="4943408"/>
            <a:ext cx="32613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강남구로 출근하는 전체 인원의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71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Top5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안의 지역에서 출발을 한다면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58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 단축의 효과가 있음</a:t>
            </a:r>
          </a:p>
          <a:p>
            <a:pPr algn="just"/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B8BBB-06EE-0C2C-7699-EA029F574F43}"/>
              </a:ext>
            </a:extLst>
          </p:cNvPr>
          <p:cNvSpPr txBox="1"/>
          <p:nvPr/>
        </p:nvSpPr>
        <p:spPr>
          <a:xfrm>
            <a:off x="9286692" y="454671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영등포구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9CCB9E-BD5B-305E-9A12-7CFC627A8C23}"/>
              </a:ext>
            </a:extLst>
          </p:cNvPr>
          <p:cNvSpPr/>
          <p:nvPr/>
        </p:nvSpPr>
        <p:spPr>
          <a:xfrm>
            <a:off x="962038" y="1790420"/>
            <a:ext cx="2600658" cy="2600658"/>
          </a:xfrm>
          <a:prstGeom prst="ellipse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CB48ED5-98B4-EB39-410F-9D01A97BD2A8}"/>
              </a:ext>
            </a:extLst>
          </p:cNvPr>
          <p:cNvSpPr/>
          <p:nvPr/>
        </p:nvSpPr>
        <p:spPr>
          <a:xfrm>
            <a:off x="4733475" y="1790420"/>
            <a:ext cx="2600658" cy="260065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84FA92-663B-6EBB-D090-075DC04ADF56}"/>
              </a:ext>
            </a:extLst>
          </p:cNvPr>
          <p:cNvSpPr/>
          <p:nvPr/>
        </p:nvSpPr>
        <p:spPr>
          <a:xfrm>
            <a:off x="8504912" y="1790420"/>
            <a:ext cx="2600658" cy="2600658"/>
          </a:xfrm>
          <a:prstGeom prst="ellipse">
            <a:avLst/>
          </a:prstGeom>
          <a:solidFill>
            <a:schemeClr val="bg2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2AB456-2180-84C9-B4B5-E1687A5BC6D0}"/>
              </a:ext>
            </a:extLst>
          </p:cNvPr>
          <p:cNvSpPr txBox="1"/>
          <p:nvPr/>
        </p:nvSpPr>
        <p:spPr>
          <a:xfrm>
            <a:off x="1631554" y="2028276"/>
            <a:ext cx="1261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58</a:t>
            </a:r>
            <a:r>
              <a:rPr lang="ko-KR" altLang="en-US" sz="4000" dirty="0">
                <a:solidFill>
                  <a:srgbClr val="FFFFFF"/>
                </a:solidFill>
              </a:rPr>
              <a:t>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919830-ADBC-ACF1-4AC2-923E1376BE1D}"/>
              </a:ext>
            </a:extLst>
          </p:cNvPr>
          <p:cNvSpPr txBox="1"/>
          <p:nvPr/>
        </p:nvSpPr>
        <p:spPr>
          <a:xfrm>
            <a:off x="5402636" y="204451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62</a:t>
            </a:r>
            <a:r>
              <a:rPr lang="ko-KR" altLang="en-US" sz="4000" dirty="0">
                <a:solidFill>
                  <a:srgbClr val="FFFFFF"/>
                </a:solidFill>
              </a:rPr>
              <a:t>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70B3EC-8C80-60F6-FB60-C9A9E3F26E66}"/>
              </a:ext>
            </a:extLst>
          </p:cNvPr>
          <p:cNvSpPr txBox="1"/>
          <p:nvPr/>
        </p:nvSpPr>
        <p:spPr>
          <a:xfrm>
            <a:off x="9219634" y="2031634"/>
            <a:ext cx="134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58</a:t>
            </a:r>
            <a:r>
              <a:rPr lang="ko-KR" altLang="en-US" sz="4000" dirty="0">
                <a:solidFill>
                  <a:srgbClr val="FFFFFF"/>
                </a:solidFill>
              </a:rPr>
              <a:t>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F8081-E6B0-4E4C-D70A-56DBD1B66021}"/>
              </a:ext>
            </a:extLst>
          </p:cNvPr>
          <p:cNvSpPr txBox="1"/>
          <p:nvPr/>
        </p:nvSpPr>
        <p:spPr>
          <a:xfrm>
            <a:off x="1262241" y="292168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74</a:t>
            </a:r>
            <a:r>
              <a:rPr lang="ko-KR" altLang="en-US" dirty="0"/>
              <a:t>분</a:t>
            </a:r>
            <a:r>
              <a:rPr lang="en-US" altLang="ko-KR" dirty="0"/>
              <a:t>-58</a:t>
            </a:r>
            <a:r>
              <a:rPr lang="ko-KR" altLang="en-US" dirty="0"/>
              <a:t>분</a:t>
            </a:r>
            <a:r>
              <a:rPr lang="en-US" altLang="ko-KR" dirty="0"/>
              <a:t> = 16</a:t>
            </a:r>
            <a:r>
              <a:rPr lang="ko-KR" altLang="en-US" dirty="0"/>
              <a:t>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02D84-D8E6-D0D6-48A0-189CC7B9C5D3}"/>
              </a:ext>
            </a:extLst>
          </p:cNvPr>
          <p:cNvSpPr txBox="1"/>
          <p:nvPr/>
        </p:nvSpPr>
        <p:spPr>
          <a:xfrm>
            <a:off x="5015091" y="292168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</a:t>
            </a:r>
            <a:r>
              <a:rPr lang="ko-KR" altLang="en-US" dirty="0"/>
              <a:t>분</a:t>
            </a:r>
            <a:r>
              <a:rPr lang="en-US" altLang="ko-KR" dirty="0"/>
              <a:t>-62</a:t>
            </a:r>
            <a:r>
              <a:rPr lang="ko-KR" altLang="en-US" dirty="0"/>
              <a:t>분</a:t>
            </a:r>
            <a:r>
              <a:rPr lang="en-US" altLang="ko-KR" dirty="0"/>
              <a:t> = 10</a:t>
            </a:r>
            <a:r>
              <a:rPr lang="ko-KR" altLang="en-US" dirty="0"/>
              <a:t>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22CD68-8BCC-5434-2D8B-CB4BD753D098}"/>
              </a:ext>
            </a:extLst>
          </p:cNvPr>
          <p:cNvSpPr txBox="1"/>
          <p:nvPr/>
        </p:nvSpPr>
        <p:spPr>
          <a:xfrm>
            <a:off x="8844141" y="292168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71</a:t>
            </a:r>
            <a:r>
              <a:rPr lang="ko-KR" altLang="en-US" dirty="0"/>
              <a:t>분</a:t>
            </a:r>
            <a:r>
              <a:rPr lang="en-US" altLang="ko-KR" dirty="0"/>
              <a:t>-58</a:t>
            </a:r>
            <a:r>
              <a:rPr lang="ko-KR" altLang="en-US" dirty="0"/>
              <a:t>분</a:t>
            </a:r>
            <a:r>
              <a:rPr lang="en-US" altLang="ko-KR" dirty="0"/>
              <a:t> = 13</a:t>
            </a:r>
            <a:r>
              <a:rPr lang="ko-KR" altLang="en-US" dirty="0"/>
              <a:t>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3ECBB-CDCE-D0C0-83D9-522E6D89113B}"/>
              </a:ext>
            </a:extLst>
          </p:cNvPr>
          <p:cNvSpPr txBox="1"/>
          <p:nvPr/>
        </p:nvSpPr>
        <p:spPr>
          <a:xfrm>
            <a:off x="1531976" y="3566988"/>
            <a:ext cx="1487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u="sng" dirty="0">
                <a:solidFill>
                  <a:srgbClr val="FFC000"/>
                </a:solidFill>
              </a:rPr>
              <a:t>16</a:t>
            </a:r>
            <a:r>
              <a:rPr lang="ko-KR" altLang="en-US" sz="2200" b="1" u="sng" dirty="0">
                <a:solidFill>
                  <a:srgbClr val="FFC000"/>
                </a:solidFill>
              </a:rPr>
              <a:t>분 단축</a:t>
            </a:r>
            <a:r>
              <a:rPr lang="en-US" altLang="ko-KR" sz="2200" b="1" u="sng" dirty="0">
                <a:solidFill>
                  <a:srgbClr val="FFC000"/>
                </a:solidFill>
              </a:rPr>
              <a:t>!</a:t>
            </a:r>
            <a:endParaRPr lang="ko-KR" altLang="en-US" sz="2200" b="1" u="sng" dirty="0">
              <a:solidFill>
                <a:srgbClr val="FFC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DE9A05-504D-5914-03E2-EC5FB87DB377}"/>
              </a:ext>
            </a:extLst>
          </p:cNvPr>
          <p:cNvSpPr txBox="1"/>
          <p:nvPr/>
        </p:nvSpPr>
        <p:spPr>
          <a:xfrm>
            <a:off x="5324475" y="3581400"/>
            <a:ext cx="1733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u="sng" dirty="0">
                <a:solidFill>
                  <a:srgbClr val="FFC000"/>
                </a:solidFill>
              </a:rPr>
              <a:t>10</a:t>
            </a:r>
            <a:r>
              <a:rPr lang="ko-KR" altLang="en-US" sz="2200" b="1" u="sng" dirty="0">
                <a:solidFill>
                  <a:srgbClr val="FFC000"/>
                </a:solidFill>
              </a:rPr>
              <a:t>분 단축</a:t>
            </a:r>
            <a:r>
              <a:rPr lang="en-US" altLang="ko-KR" sz="2200" b="1" u="sng" dirty="0">
                <a:solidFill>
                  <a:srgbClr val="FFC000"/>
                </a:solidFill>
              </a:rPr>
              <a:t>!</a:t>
            </a:r>
            <a:endParaRPr lang="ko-KR" altLang="en-US" sz="2200" b="1" u="sng" dirty="0">
              <a:solidFill>
                <a:srgbClr val="FFC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880031-B62E-5D7A-EB96-849DAF32C70D}"/>
              </a:ext>
            </a:extLst>
          </p:cNvPr>
          <p:cNvSpPr txBox="1"/>
          <p:nvPr/>
        </p:nvSpPr>
        <p:spPr>
          <a:xfrm>
            <a:off x="9115425" y="3571875"/>
            <a:ext cx="1733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u="sng" dirty="0">
                <a:solidFill>
                  <a:srgbClr val="FFC000"/>
                </a:solidFill>
              </a:rPr>
              <a:t>13</a:t>
            </a:r>
            <a:r>
              <a:rPr lang="ko-KR" altLang="en-US" sz="2200" b="1" u="sng" dirty="0">
                <a:solidFill>
                  <a:srgbClr val="FFC000"/>
                </a:solidFill>
              </a:rPr>
              <a:t>분 단축</a:t>
            </a:r>
            <a:r>
              <a:rPr lang="en-US" altLang="ko-KR" sz="2200" b="1" u="sng" dirty="0">
                <a:solidFill>
                  <a:srgbClr val="FFC000"/>
                </a:solidFill>
              </a:rPr>
              <a:t>!</a:t>
            </a:r>
            <a:endParaRPr lang="ko-KR" altLang="en-US" sz="2200" b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BB3771-6D49-4FE0-9CCD-11A87895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0"/>
            <a:ext cx="12191984" cy="68579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52998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결론 및 향후 발전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4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B9CAB-D276-4075-A3DE-5B20825F536C}"/>
              </a:ext>
            </a:extLst>
          </p:cNvPr>
          <p:cNvSpPr txBox="1"/>
          <p:nvPr/>
        </p:nvSpPr>
        <p:spPr>
          <a:xfrm>
            <a:off x="1468258" y="3117562"/>
            <a:ext cx="9255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rgbClr val="FFC000"/>
                </a:solidFill>
              </a:rPr>
              <a:t>‘</a:t>
            </a:r>
            <a:r>
              <a:rPr lang="ko-KR" altLang="en-US" sz="3200" spc="-300" dirty="0">
                <a:solidFill>
                  <a:srgbClr val="FFC000"/>
                </a:solidFill>
              </a:rPr>
              <a:t>이상적인 출근시간</a:t>
            </a:r>
            <a:r>
              <a:rPr lang="en-US" altLang="ko-KR" sz="3200" spc="-300" dirty="0">
                <a:solidFill>
                  <a:srgbClr val="FFC000"/>
                </a:solidFill>
              </a:rPr>
              <a:t>’</a:t>
            </a:r>
            <a:r>
              <a:rPr lang="ko-KR" altLang="en-US" sz="3200" spc="-300" dirty="0">
                <a:solidFill>
                  <a:schemeClr val="bg1"/>
                </a:solidFill>
              </a:rPr>
              <a:t>을 성취하기 위해 </a:t>
            </a:r>
            <a:r>
              <a:rPr lang="en-US" altLang="ko-KR" sz="3200" spc="-300" dirty="0">
                <a:solidFill>
                  <a:srgbClr val="FFC000"/>
                </a:solidFill>
              </a:rPr>
              <a:t>‘</a:t>
            </a:r>
            <a:r>
              <a:rPr lang="ko-KR" altLang="en-US" sz="3200" spc="-300" dirty="0">
                <a:solidFill>
                  <a:srgbClr val="FFC000"/>
                </a:solidFill>
              </a:rPr>
              <a:t>자취</a:t>
            </a:r>
            <a:r>
              <a:rPr lang="en-US" altLang="ko-KR" sz="3200" spc="-300" dirty="0">
                <a:solidFill>
                  <a:srgbClr val="FFC000"/>
                </a:solidFill>
              </a:rPr>
              <a:t>’</a:t>
            </a:r>
            <a:r>
              <a:rPr lang="ko-KR" altLang="en-US" sz="3200" spc="-300" dirty="0">
                <a:solidFill>
                  <a:schemeClr val="bg1"/>
                </a:solidFill>
              </a:rPr>
              <a:t>를 하려한다</a:t>
            </a:r>
            <a:r>
              <a:rPr lang="en-US" altLang="ko-KR" sz="3200" spc="-3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Top5 </a:t>
            </a:r>
            <a:r>
              <a:rPr lang="ko-KR" altLang="en-US" sz="3200" spc="-300" dirty="0">
                <a:solidFill>
                  <a:schemeClr val="bg1"/>
                </a:solidFill>
              </a:rPr>
              <a:t>지역에 대해 월세 데이터로 자취비용을 계산해보자</a:t>
            </a:r>
            <a:r>
              <a:rPr lang="en-US" altLang="ko-KR" sz="3200" spc="-300" dirty="0">
                <a:solidFill>
                  <a:schemeClr val="bg1"/>
                </a:solidFill>
              </a:rPr>
              <a:t> 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5B7B2-06C7-7037-4E87-BE4E4299D984}"/>
              </a:ext>
            </a:extLst>
          </p:cNvPr>
          <p:cNvSpPr txBox="1"/>
          <p:nvPr/>
        </p:nvSpPr>
        <p:spPr>
          <a:xfrm>
            <a:off x="1101838" y="220962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491BA-8583-2FBC-AE52-3DB5A54E4A1E}"/>
              </a:ext>
            </a:extLst>
          </p:cNvPr>
          <p:cNvSpPr txBox="1"/>
          <p:nvPr/>
        </p:nvSpPr>
        <p:spPr>
          <a:xfrm>
            <a:off x="10723741" y="4010114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713E4-0415-E451-26D2-ED5993CF9E57}"/>
              </a:ext>
            </a:extLst>
          </p:cNvPr>
          <p:cNvSpPr/>
          <p:nvPr/>
        </p:nvSpPr>
        <p:spPr>
          <a:xfrm>
            <a:off x="635991" y="2358614"/>
            <a:ext cx="3525520" cy="2775992"/>
          </a:xfrm>
          <a:prstGeom prst="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AF9B48-48DC-F956-2B7D-22A237E769DD}"/>
              </a:ext>
            </a:extLst>
          </p:cNvPr>
          <p:cNvSpPr/>
          <p:nvPr/>
        </p:nvSpPr>
        <p:spPr>
          <a:xfrm>
            <a:off x="4313911" y="2358614"/>
            <a:ext cx="3525520" cy="2775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8BC0BB-2180-EBCE-4A05-1C6DA2A42968}"/>
              </a:ext>
            </a:extLst>
          </p:cNvPr>
          <p:cNvSpPr/>
          <p:nvPr/>
        </p:nvSpPr>
        <p:spPr>
          <a:xfrm>
            <a:off x="7991831" y="2358614"/>
            <a:ext cx="3525520" cy="27759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327DF-3557-FAB3-739E-5D4B5C845069}"/>
              </a:ext>
            </a:extLst>
          </p:cNvPr>
          <p:cNvSpPr txBox="1"/>
          <p:nvPr/>
        </p:nvSpPr>
        <p:spPr>
          <a:xfrm>
            <a:off x="699247" y="1233207"/>
            <a:ext cx="107402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월세를 결정하는 중요요인은 보증금과 월세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보증금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+ 12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개월 월세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: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자취비용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으로 정의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결론 및 향후 발전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 결론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C1602-E6AE-66C9-1F52-5D7F41E85D46}"/>
              </a:ext>
            </a:extLst>
          </p:cNvPr>
          <p:cNvSpPr txBox="1"/>
          <p:nvPr/>
        </p:nvSpPr>
        <p:spPr>
          <a:xfrm>
            <a:off x="974261" y="5524433"/>
            <a:ext cx="326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년간의 자취비용 측면에서는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저렴한 관악구를 추천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15CDA-D665-2444-C2FA-7D378DC2F845}"/>
              </a:ext>
            </a:extLst>
          </p:cNvPr>
          <p:cNvSpPr txBox="1"/>
          <p:nvPr/>
        </p:nvSpPr>
        <p:spPr>
          <a:xfrm>
            <a:off x="1836721" y="51372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자취비용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2B5A-6968-3FE0-76A5-F1E6A07BEDEC}"/>
              </a:ext>
            </a:extLst>
          </p:cNvPr>
          <p:cNvSpPr txBox="1"/>
          <p:nvPr/>
        </p:nvSpPr>
        <p:spPr>
          <a:xfrm>
            <a:off x="4573736" y="5533958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역시나 관악구가 평균 월세도 가장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저렴해서 추천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월세가 저렴해서 장기계약에도 유리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D5EDC-4965-6B02-4118-81A868EC5922}"/>
              </a:ext>
            </a:extLst>
          </p:cNvPr>
          <p:cNvSpPr txBox="1"/>
          <p:nvPr/>
        </p:nvSpPr>
        <p:spPr>
          <a:xfrm>
            <a:off x="5729929" y="513726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27D6-C6F9-F058-16DA-2A5D49E696ED}"/>
              </a:ext>
            </a:extLst>
          </p:cNvPr>
          <p:cNvSpPr txBox="1"/>
          <p:nvPr/>
        </p:nvSpPr>
        <p:spPr>
          <a:xfrm>
            <a:off x="8142961" y="3857558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강남으로 출근하기 위해 자취를 할 생각이라면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관악구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추천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 비용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3269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  <a:endParaRPr lang="en-US" altLang="ko-KR" sz="1600" b="1" spc="-150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52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</a:p>
        </p:txBody>
      </p:sp>
      <p:pic>
        <p:nvPicPr>
          <p:cNvPr id="17" name="그림 1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B774109-DDA0-AAF5-181D-7DEC62727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5" y="2432517"/>
            <a:ext cx="2542155" cy="2657127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D99E17-C43E-D207-E596-500FFD43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99" y="2411760"/>
            <a:ext cx="2394647" cy="26778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F3DAAE-55DE-1B0D-030B-5DBB7BAD008D}"/>
              </a:ext>
            </a:extLst>
          </p:cNvPr>
          <p:cNvSpPr txBox="1"/>
          <p:nvPr/>
        </p:nvSpPr>
        <p:spPr>
          <a:xfrm>
            <a:off x="8123911" y="2857433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자취비용 측면에서나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월세를 보아도 관악구가 가장 저렴한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선택지가 될 것으로 판단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2A81B-7FA1-1696-E87C-1D936C345519}"/>
              </a:ext>
            </a:extLst>
          </p:cNvPr>
          <p:cNvSpPr txBox="1"/>
          <p:nvPr/>
        </p:nvSpPr>
        <p:spPr>
          <a:xfrm>
            <a:off x="9207809" y="2470269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332C29-D890-BB7C-5174-94D695ABE887}"/>
              </a:ext>
            </a:extLst>
          </p:cNvPr>
          <p:cNvSpPr txBox="1"/>
          <p:nvPr/>
        </p:nvSpPr>
        <p:spPr>
          <a:xfrm>
            <a:off x="1033544" y="1856431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강남구로 출근하는 직장인의 자취방 구하기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B79F8-40A6-D010-BF10-731B2005B6C7}"/>
              </a:ext>
            </a:extLst>
          </p:cNvPr>
          <p:cNvSpPr/>
          <p:nvPr/>
        </p:nvSpPr>
        <p:spPr>
          <a:xfrm>
            <a:off x="669410" y="1922187"/>
            <a:ext cx="393723" cy="256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713E4-0415-E451-26D2-ED5993CF9E57}"/>
              </a:ext>
            </a:extLst>
          </p:cNvPr>
          <p:cNvSpPr/>
          <p:nvPr/>
        </p:nvSpPr>
        <p:spPr>
          <a:xfrm>
            <a:off x="635991" y="1757979"/>
            <a:ext cx="3525520" cy="2775992"/>
          </a:xfrm>
          <a:prstGeom prst="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AF9B48-48DC-F956-2B7D-22A237E769DD}"/>
              </a:ext>
            </a:extLst>
          </p:cNvPr>
          <p:cNvSpPr/>
          <p:nvPr/>
        </p:nvSpPr>
        <p:spPr>
          <a:xfrm>
            <a:off x="4313911" y="1757979"/>
            <a:ext cx="3525520" cy="2775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8BC0BB-2180-EBCE-4A05-1C6DA2A42968}"/>
              </a:ext>
            </a:extLst>
          </p:cNvPr>
          <p:cNvSpPr/>
          <p:nvPr/>
        </p:nvSpPr>
        <p:spPr>
          <a:xfrm>
            <a:off x="7991831" y="1757979"/>
            <a:ext cx="3525520" cy="4252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결론 및 향후 발전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 결론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C1602-E6AE-66C9-1F52-5D7F41E85D46}"/>
              </a:ext>
            </a:extLst>
          </p:cNvPr>
          <p:cNvSpPr txBox="1"/>
          <p:nvPr/>
        </p:nvSpPr>
        <p:spPr>
          <a:xfrm>
            <a:off x="732212" y="4923798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자취비용은 부천시가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2445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만원으로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저렴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광명도 저렴한 편이고 강남과 비교하면 전체적으로 비싸지 않다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15CDA-D665-2444-C2FA-7D378DC2F845}"/>
              </a:ext>
            </a:extLst>
          </p:cNvPr>
          <p:cNvSpPr txBox="1"/>
          <p:nvPr/>
        </p:nvSpPr>
        <p:spPr>
          <a:xfrm>
            <a:off x="1836725" y="45366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자취비용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2B5A-6968-3FE0-76A5-F1E6A07BEDEC}"/>
              </a:ext>
            </a:extLst>
          </p:cNvPr>
          <p:cNvSpPr txBox="1"/>
          <p:nvPr/>
        </p:nvSpPr>
        <p:spPr>
          <a:xfrm>
            <a:off x="4636491" y="493332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월세가 광명 부천 순으로 높다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보증금이 낮을 것이라 예상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 비용의 절대적 금액차가 크지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않기 때문에 월세가 저렴한 지역 추천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D5EDC-4965-6B02-4118-81A868EC5922}"/>
              </a:ext>
            </a:extLst>
          </p:cNvPr>
          <p:cNvSpPr txBox="1"/>
          <p:nvPr/>
        </p:nvSpPr>
        <p:spPr>
          <a:xfrm>
            <a:off x="5738894" y="45366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27D6-C6F9-F058-16DA-2A5D49E696ED}"/>
              </a:ext>
            </a:extLst>
          </p:cNvPr>
          <p:cNvSpPr txBox="1"/>
          <p:nvPr/>
        </p:nvSpPr>
        <p:spPr>
          <a:xfrm>
            <a:off x="8123911" y="4721300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금천구로 출근하기 위해 자취를 할 생각이라면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관악구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추천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 비용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3269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  <a:endParaRPr lang="en-US" altLang="ko-KR" sz="1600" b="1" spc="-150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52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3DAAE-55DE-1B0D-030B-5DBB7BAD008D}"/>
              </a:ext>
            </a:extLst>
          </p:cNvPr>
          <p:cNvSpPr txBox="1"/>
          <p:nvPr/>
        </p:nvSpPr>
        <p:spPr>
          <a:xfrm>
            <a:off x="8123911" y="2256798"/>
            <a:ext cx="3261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자취비용 측면에서는 광명이나 부천을 추천 가능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자취비용이 낮게 표현되는 이유는 보증금이 낮아서 그런 것이라 예상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하지만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장기계약을 할 생각이라면 월세가 상대적으로 높기 때문에 추천하기 어려움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다만 당장 보증금을 낼 여력이 없고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정도 단기로 자취를 할 예정이라면 추천 가능함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직장인의 자취는 장기계약인 경우가 대부분이므로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2A81B-7FA1-1696-E87C-1D936C345519}"/>
              </a:ext>
            </a:extLst>
          </p:cNvPr>
          <p:cNvSpPr txBox="1"/>
          <p:nvPr/>
        </p:nvSpPr>
        <p:spPr>
          <a:xfrm>
            <a:off x="9207809" y="1869634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332C29-D890-BB7C-5174-94D695ABE887}"/>
              </a:ext>
            </a:extLst>
          </p:cNvPr>
          <p:cNvSpPr txBox="1"/>
          <p:nvPr/>
        </p:nvSpPr>
        <p:spPr>
          <a:xfrm>
            <a:off x="1033544" y="1255796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금천구로 출근하는 직장인의 자취방 구하기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B79F8-40A6-D010-BF10-731B2005B6C7}"/>
              </a:ext>
            </a:extLst>
          </p:cNvPr>
          <p:cNvSpPr/>
          <p:nvPr/>
        </p:nvSpPr>
        <p:spPr>
          <a:xfrm>
            <a:off x="669410" y="1321552"/>
            <a:ext cx="393723" cy="256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D2F03B-107C-D60A-D46B-025BD1A8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67" y="1805342"/>
            <a:ext cx="2479068" cy="2665664"/>
          </a:xfrm>
          <a:prstGeom prst="rect">
            <a:avLst/>
          </a:prstGeom>
        </p:spPr>
      </p:pic>
      <p:pic>
        <p:nvPicPr>
          <p:cNvPr id="12" name="그림 1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138ED05-CA5D-0B6A-9579-BDA09D20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13" y="1805342"/>
            <a:ext cx="2374970" cy="26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713E4-0415-E451-26D2-ED5993CF9E57}"/>
              </a:ext>
            </a:extLst>
          </p:cNvPr>
          <p:cNvSpPr/>
          <p:nvPr/>
        </p:nvSpPr>
        <p:spPr>
          <a:xfrm>
            <a:off x="635991" y="1757979"/>
            <a:ext cx="3525520" cy="2775992"/>
          </a:xfrm>
          <a:prstGeom prst="rect">
            <a:avLst/>
          </a:prstGeom>
          <a:solidFill>
            <a:srgbClr val="017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AF9B48-48DC-F956-2B7D-22A237E769DD}"/>
              </a:ext>
            </a:extLst>
          </p:cNvPr>
          <p:cNvSpPr/>
          <p:nvPr/>
        </p:nvSpPr>
        <p:spPr>
          <a:xfrm>
            <a:off x="4313911" y="1757979"/>
            <a:ext cx="3525520" cy="2775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8BC0BB-2180-EBCE-4A05-1C6DA2A42968}"/>
              </a:ext>
            </a:extLst>
          </p:cNvPr>
          <p:cNvSpPr/>
          <p:nvPr/>
        </p:nvSpPr>
        <p:spPr>
          <a:xfrm>
            <a:off x="7991831" y="1757979"/>
            <a:ext cx="3525520" cy="27759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E61D-D642-D0E6-A93F-2762E118C231}"/>
              </a:ext>
            </a:extLst>
          </p:cNvPr>
          <p:cNvSpPr txBox="1"/>
          <p:nvPr/>
        </p:nvSpPr>
        <p:spPr>
          <a:xfrm>
            <a:off x="584200" y="152400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결론 및 향후 발전 방향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8394F-9578-F533-7C18-CFF260B29AFC}"/>
              </a:ext>
            </a:extLst>
          </p:cNvPr>
          <p:cNvSpPr txBox="1"/>
          <p:nvPr/>
        </p:nvSpPr>
        <p:spPr>
          <a:xfrm>
            <a:off x="584200" y="708510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 결론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서울생활이동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지역데이터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시각화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_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분석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ipynb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C1602-E6AE-66C9-1F52-5D7F41E85D46}"/>
              </a:ext>
            </a:extLst>
          </p:cNvPr>
          <p:cNvSpPr txBox="1"/>
          <p:nvPr/>
        </p:nvSpPr>
        <p:spPr>
          <a:xfrm>
            <a:off x="732212" y="4923798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 비용은 양천구가 가장 저렴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영등포가 비교적 비싸고 나머지 지역은 차이가 아주 크진 않다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15CDA-D665-2444-C2FA-7D378DC2F845}"/>
              </a:ext>
            </a:extLst>
          </p:cNvPr>
          <p:cNvSpPr txBox="1"/>
          <p:nvPr/>
        </p:nvSpPr>
        <p:spPr>
          <a:xfrm>
            <a:off x="1818795" y="453663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자취비용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2B5A-6968-3FE0-76A5-F1E6A07BEDEC}"/>
              </a:ext>
            </a:extLst>
          </p:cNvPr>
          <p:cNvSpPr txBox="1"/>
          <p:nvPr/>
        </p:nvSpPr>
        <p:spPr>
          <a:xfrm>
            <a:off x="4466162" y="4933323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양천구가 상대적으로 월세가 높다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보증금이 낮을 것이라 예상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강서구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구로구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동작구가 비슷한 수준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D5EDC-4965-6B02-4118-81A868EC5922}"/>
              </a:ext>
            </a:extLst>
          </p:cNvPr>
          <p:cNvSpPr txBox="1"/>
          <p:nvPr/>
        </p:nvSpPr>
        <p:spPr>
          <a:xfrm>
            <a:off x="5738894" y="45366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727D6-C6F9-F058-16DA-2A5D49E696ED}"/>
              </a:ext>
            </a:extLst>
          </p:cNvPr>
          <p:cNvSpPr txBox="1"/>
          <p:nvPr/>
        </p:nvSpPr>
        <p:spPr>
          <a:xfrm>
            <a:off x="8142961" y="3256923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영등포구로 출근하기 위해 자취를 할 생각이라면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동작구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추천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 비용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3900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  <a:endParaRPr lang="en-US" altLang="ko-KR" sz="1600" b="1" spc="-150" dirty="0">
              <a:solidFill>
                <a:srgbClr val="FFC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월세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</a:t>
            </a:r>
            <a:r>
              <a:rPr lang="en-US" altLang="ko-KR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</a:t>
            </a:r>
            <a:r>
              <a:rPr lang="ko-KR" altLang="en-US" sz="1600" b="1" spc="-150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3DAAE-55DE-1B0D-030B-5DBB7BAD008D}"/>
              </a:ext>
            </a:extLst>
          </p:cNvPr>
          <p:cNvSpPr txBox="1"/>
          <p:nvPr/>
        </p:nvSpPr>
        <p:spPr>
          <a:xfrm>
            <a:off x="8123911" y="2256798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자취비용 측면에서는 구로구가 저렴하지만 월세를 보면 동작구가 가장 저렴한 선택지가 될 것으로 판단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r>
              <a:rPr lang="ko-KR" altLang="en-US" sz="16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구로구도 비슷하게 추천 가능</a:t>
            </a:r>
            <a:endParaRPr lang="en-US" altLang="ko-KR" sz="16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2A81B-7FA1-1696-E87C-1D936C345519}"/>
              </a:ext>
            </a:extLst>
          </p:cNvPr>
          <p:cNvSpPr txBox="1"/>
          <p:nvPr/>
        </p:nvSpPr>
        <p:spPr>
          <a:xfrm>
            <a:off x="9207809" y="1869634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분석 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332C29-D890-BB7C-5174-94D695ABE887}"/>
              </a:ext>
            </a:extLst>
          </p:cNvPr>
          <p:cNvSpPr txBox="1"/>
          <p:nvPr/>
        </p:nvSpPr>
        <p:spPr>
          <a:xfrm>
            <a:off x="1033543" y="1255796"/>
            <a:ext cx="499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영등포구로 출근하는 직장인의 자취방 구하기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EB79F8-40A6-D010-BF10-731B2005B6C7}"/>
              </a:ext>
            </a:extLst>
          </p:cNvPr>
          <p:cNvSpPr/>
          <p:nvPr/>
        </p:nvSpPr>
        <p:spPr>
          <a:xfrm>
            <a:off x="669410" y="1321552"/>
            <a:ext cx="393723" cy="256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14DF0A3-AD8C-88CA-E00B-7AA6D911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7" y="1830136"/>
            <a:ext cx="2606128" cy="2631678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8D8D79-C15F-FBAD-1150-C49295FA6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63" y="1879458"/>
            <a:ext cx="2517473" cy="25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0B01D5-21D5-4962-9DA6-F0ECAD24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25441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프로젝트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1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390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결론 및 향후 발전 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프로젝트를 진행하면서 직면한 과제와 한계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398D113-F8FA-4188-AEF3-1B14BF599744}"/>
              </a:ext>
            </a:extLst>
          </p:cNvPr>
          <p:cNvSpPr/>
          <p:nvPr/>
        </p:nvSpPr>
        <p:spPr>
          <a:xfrm>
            <a:off x="1356286" y="3417023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EDA3F-A109-499D-B2B7-7FD6E3948BD7}"/>
              </a:ext>
            </a:extLst>
          </p:cNvPr>
          <p:cNvSpPr/>
          <p:nvPr/>
        </p:nvSpPr>
        <p:spPr>
          <a:xfrm>
            <a:off x="9251897" y="3417023"/>
            <a:ext cx="1565889" cy="1565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BC3E64-E6BE-4C7D-B181-91CA7D15FDE7}"/>
              </a:ext>
            </a:extLst>
          </p:cNvPr>
          <p:cNvCxnSpPr>
            <a:stCxn id="28" idx="6"/>
          </p:cNvCxnSpPr>
          <p:nvPr/>
        </p:nvCxnSpPr>
        <p:spPr>
          <a:xfrm>
            <a:off x="2922175" y="4199968"/>
            <a:ext cx="598787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0985043-0782-4E11-B2DD-703541299C6C}"/>
              </a:ext>
            </a:extLst>
          </p:cNvPr>
          <p:cNvSpPr/>
          <p:nvPr/>
        </p:nvSpPr>
        <p:spPr>
          <a:xfrm>
            <a:off x="3738202" y="3670653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C8DC6-5D8B-455D-AFE5-653EF97B3EBE}"/>
              </a:ext>
            </a:extLst>
          </p:cNvPr>
          <p:cNvSpPr/>
          <p:nvPr/>
        </p:nvSpPr>
        <p:spPr>
          <a:xfrm>
            <a:off x="5394778" y="3670653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90F9E10-07CB-4ECA-BE78-66FFAE9D3C59}"/>
              </a:ext>
            </a:extLst>
          </p:cNvPr>
          <p:cNvSpPr/>
          <p:nvPr/>
        </p:nvSpPr>
        <p:spPr>
          <a:xfrm>
            <a:off x="7051353" y="3670653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8275-306B-48B1-8DE7-64DCCD761226}"/>
              </a:ext>
            </a:extLst>
          </p:cNvPr>
          <p:cNvSpPr txBox="1"/>
          <p:nvPr/>
        </p:nvSpPr>
        <p:spPr>
          <a:xfrm>
            <a:off x="733069" y="5279172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목적에 맞는 요소를</a:t>
            </a:r>
            <a:endParaRPr lang="en-US" altLang="ko-KR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포함하고 있는 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91873-C463-43A1-9354-E7FA3E14C3BF}"/>
              </a:ext>
            </a:extLst>
          </p:cNvPr>
          <p:cNvSpPr txBox="1"/>
          <p:nvPr/>
        </p:nvSpPr>
        <p:spPr>
          <a:xfrm>
            <a:off x="3247978" y="4888850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2400" b="1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FCECD-9CCD-4CB8-AF52-5AC7803CCCBA}"/>
              </a:ext>
            </a:extLst>
          </p:cNvPr>
          <p:cNvSpPr txBox="1"/>
          <p:nvPr/>
        </p:nvSpPr>
        <p:spPr>
          <a:xfrm>
            <a:off x="5109739" y="4888849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통계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59A76-F4E4-43AC-B23F-9C9D0C4C4CE3}"/>
              </a:ext>
            </a:extLst>
          </p:cNvPr>
          <p:cNvSpPr txBox="1"/>
          <p:nvPr/>
        </p:nvSpPr>
        <p:spPr>
          <a:xfrm>
            <a:off x="6596398" y="4888848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A5386-BF03-4F5C-A8C7-79592420AE13}"/>
              </a:ext>
            </a:extLst>
          </p:cNvPr>
          <p:cNvSpPr txBox="1"/>
          <p:nvPr/>
        </p:nvSpPr>
        <p:spPr>
          <a:xfrm>
            <a:off x="8490189" y="5279171"/>
            <a:ext cx="3089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원하는 목적에 알맞은</a:t>
            </a:r>
            <a:endParaRPr lang="en-US" altLang="ko-KR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결론으로 방향설정 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8C3BA-A260-73A6-5BFA-90B307AFC9F7}"/>
              </a:ext>
            </a:extLst>
          </p:cNvPr>
          <p:cNvSpPr txBox="1"/>
          <p:nvPr/>
        </p:nvSpPr>
        <p:spPr>
          <a:xfrm>
            <a:off x="584200" y="1334731"/>
            <a:ext cx="65685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b="1" i="0" strike="noStrike" dirty="0">
                <a:solidFill>
                  <a:srgbClr val="FFC000"/>
                </a:solidFill>
                <a:effectLst/>
                <a:latin typeface="+mn-ea"/>
              </a:rPr>
              <a:t>Garbage in, garbage out</a:t>
            </a:r>
            <a:endParaRPr lang="ko-KR" altLang="en-US" sz="3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E3B11-5E04-D7F6-60F1-D6292B53F769}"/>
              </a:ext>
            </a:extLst>
          </p:cNvPr>
          <p:cNvSpPr txBox="1"/>
          <p:nvPr/>
        </p:nvSpPr>
        <p:spPr>
          <a:xfrm>
            <a:off x="584200" y="1981196"/>
            <a:ext cx="754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분석을 하고자 하는 방향대로 친절하게 존재하지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1E64F-79C9-4CFB-4AB3-071DB159CE46}"/>
              </a:ext>
            </a:extLst>
          </p:cNvPr>
          <p:cNvSpPr txBox="1"/>
          <p:nvPr/>
        </p:nvSpPr>
        <p:spPr>
          <a:xfrm>
            <a:off x="584200" y="2375641"/>
            <a:ext cx="1078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가공하는 것</a:t>
            </a:r>
            <a:r>
              <a:rPr lang="en-US" altLang="ko-KR" dirty="0"/>
              <a:t>, </a:t>
            </a:r>
            <a:r>
              <a:rPr lang="ko-KR" altLang="en-US" dirty="0"/>
              <a:t>나아가서 데이터를 수집하는 것의 중요성을 의미한다고 생각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4935C-A7E3-ADB0-207D-276918879501}"/>
              </a:ext>
            </a:extLst>
          </p:cNvPr>
          <p:cNvSpPr txBox="1"/>
          <p:nvPr/>
        </p:nvSpPr>
        <p:spPr>
          <a:xfrm>
            <a:off x="602127" y="2796982"/>
            <a:ext cx="1078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어쩌면 무사히 프로젝트를 마무리한 것이 이것을 주목하고 타겟을 설정했기 때문 아닐까 하는 생각</a:t>
            </a:r>
          </a:p>
        </p:txBody>
      </p:sp>
    </p:spTree>
    <p:extLst>
      <p:ext uri="{BB962C8B-B14F-4D97-AF65-F5344CB8AC3E}">
        <p14:creationId xmlns:p14="http://schemas.microsoft.com/office/powerpoint/2010/main" val="26833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390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결론 및 향후 발전 방향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프로젝트를 진행하면서 직면한 과제와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8C3BA-A260-73A6-5BFA-90B307AFC9F7}"/>
              </a:ext>
            </a:extLst>
          </p:cNvPr>
          <p:cNvSpPr txBox="1"/>
          <p:nvPr/>
        </p:nvSpPr>
        <p:spPr>
          <a:xfrm>
            <a:off x="584199" y="1191295"/>
            <a:ext cx="10800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FFC000"/>
                </a:solidFill>
                <a:latin typeface="+mn-ea"/>
              </a:rPr>
              <a:t>Next</a:t>
            </a:r>
            <a:endParaRPr lang="ko-KR" altLang="en-US" sz="30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E3B11-5E04-D7F6-60F1-D6292B53F769}"/>
              </a:ext>
            </a:extLst>
          </p:cNvPr>
          <p:cNvSpPr txBox="1"/>
          <p:nvPr/>
        </p:nvSpPr>
        <p:spPr>
          <a:xfrm>
            <a:off x="584200" y="1748113"/>
            <a:ext cx="990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전체를 기준으로 통계분석 </a:t>
            </a:r>
            <a:r>
              <a:rPr lang="en-US" altLang="ko-KR" dirty="0"/>
              <a:t>-&gt; </a:t>
            </a:r>
            <a:r>
              <a:rPr lang="ko-KR" altLang="en-US" dirty="0"/>
              <a:t>시각화 </a:t>
            </a:r>
            <a:r>
              <a:rPr lang="en-US" altLang="ko-KR" dirty="0"/>
              <a:t>-&gt; </a:t>
            </a:r>
            <a:r>
              <a:rPr lang="ko-KR" altLang="en-US" dirty="0"/>
              <a:t>조건에 맞는 특정 지역 분석의 흐름으로 분석 진행했음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1E64F-79C9-4CFB-4AB3-071DB159CE46}"/>
              </a:ext>
            </a:extLst>
          </p:cNvPr>
          <p:cNvSpPr txBox="1"/>
          <p:nvPr/>
        </p:nvSpPr>
        <p:spPr>
          <a:xfrm>
            <a:off x="593165" y="2124629"/>
            <a:ext cx="1078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조건을 다양화 하고</a:t>
            </a:r>
            <a:r>
              <a:rPr lang="en-US" altLang="ko-KR" dirty="0"/>
              <a:t>, </a:t>
            </a:r>
            <a:r>
              <a:rPr lang="ko-KR" altLang="en-US" dirty="0"/>
              <a:t>시간과 실력이 부족해서 더 자세히 들여다 보지 못한 부분이 생각보다 많음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4935C-A7E3-ADB0-207D-276918879501}"/>
              </a:ext>
            </a:extLst>
          </p:cNvPr>
          <p:cNvSpPr txBox="1"/>
          <p:nvPr/>
        </p:nvSpPr>
        <p:spPr>
          <a:xfrm>
            <a:off x="593162" y="2519076"/>
            <a:ext cx="10783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데이터 수집 기준이 수집기관에서 설명하는 </a:t>
            </a:r>
            <a:r>
              <a:rPr lang="en-US" altLang="ko-KR" dirty="0"/>
              <a:t>‘</a:t>
            </a:r>
            <a:r>
              <a:rPr lang="ko-KR" altLang="en-US" dirty="0"/>
              <a:t>평균값</a:t>
            </a:r>
            <a:r>
              <a:rPr lang="en-US" altLang="ko-KR" dirty="0"/>
              <a:t>’ </a:t>
            </a:r>
            <a:r>
              <a:rPr lang="ko-KR" altLang="en-US" dirty="0"/>
              <a:t>을 기준으로 하기에</a:t>
            </a:r>
            <a:r>
              <a:rPr lang="en-US" altLang="ko-KR" dirty="0"/>
              <a:t>, </a:t>
            </a:r>
            <a:r>
              <a:rPr lang="ko-KR" altLang="en-US" dirty="0"/>
              <a:t>전체적인 경향은 알 수 있지만</a:t>
            </a:r>
            <a:r>
              <a:rPr lang="en-US" altLang="ko-KR" dirty="0"/>
              <a:t>, </a:t>
            </a:r>
            <a:r>
              <a:rPr lang="ko-KR" altLang="en-US" dirty="0"/>
              <a:t>조금 더 디테일한 조건은 분석을 하지 못함</a:t>
            </a:r>
            <a:r>
              <a:rPr lang="en-US" altLang="ko-KR" dirty="0"/>
              <a:t>.(</a:t>
            </a:r>
            <a:r>
              <a:rPr lang="ko-KR" altLang="en-US" dirty="0"/>
              <a:t>시간과 능력의 부족도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Ex) 1. </a:t>
            </a:r>
            <a:r>
              <a:rPr lang="ko-KR" altLang="en-US" dirty="0"/>
              <a:t>지역 단위가 </a:t>
            </a:r>
            <a:r>
              <a:rPr lang="en-US" altLang="ko-KR" dirty="0"/>
              <a:t>‘</a:t>
            </a:r>
            <a:r>
              <a:rPr lang="ko-KR" altLang="en-US" dirty="0"/>
              <a:t>구 단위</a:t>
            </a:r>
            <a:r>
              <a:rPr lang="en-US" altLang="ko-KR" dirty="0"/>
              <a:t>’</a:t>
            </a:r>
            <a:r>
              <a:rPr lang="ko-KR" altLang="en-US" dirty="0"/>
              <a:t>인데 같은 구 안에서도 끝과 끝은 시간단위로 걸릴 정도로 큰 면적을 가지고 있다는 점</a:t>
            </a:r>
            <a:r>
              <a:rPr lang="en-US" altLang="ko-KR" dirty="0"/>
              <a:t>. </a:t>
            </a:r>
            <a:r>
              <a:rPr lang="ko-KR" altLang="en-US" dirty="0"/>
              <a:t>그래서 분석결과에 따른 판단을 했지만 기대효과를 누리지 못하는 경우가 발생 가능하다고 생각</a:t>
            </a:r>
            <a:r>
              <a:rPr lang="en-US" altLang="ko-KR" dirty="0"/>
              <a:t>. </a:t>
            </a:r>
            <a:r>
              <a:rPr lang="ko-KR" altLang="en-US" dirty="0"/>
              <a:t>기본 데이터는 행정동까지 나오기때문에 해당부분은 향후 적용해서 진행 가능할 것으로 예상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‘</a:t>
            </a:r>
            <a:r>
              <a:rPr lang="ko-KR" altLang="en-US" dirty="0"/>
              <a:t>생활이동</a:t>
            </a:r>
            <a:r>
              <a:rPr lang="en-US" altLang="ko-KR" dirty="0"/>
              <a:t>’ </a:t>
            </a:r>
            <a:r>
              <a:rPr lang="ko-KR" altLang="en-US" dirty="0"/>
              <a:t>이라는 정의가 체류시간을 기준으로 하기 때문에</a:t>
            </a:r>
            <a:r>
              <a:rPr lang="en-US" altLang="ko-KR" dirty="0"/>
              <a:t>, </a:t>
            </a:r>
            <a:r>
              <a:rPr lang="ko-KR" altLang="en-US" dirty="0"/>
              <a:t>이동을 </a:t>
            </a:r>
            <a:r>
              <a:rPr lang="en-US" altLang="ko-KR" dirty="0"/>
              <a:t>‘</a:t>
            </a:r>
            <a:r>
              <a:rPr lang="ko-KR" altLang="en-US" dirty="0"/>
              <a:t>출근시간</a:t>
            </a:r>
            <a:r>
              <a:rPr lang="en-US" altLang="ko-KR" dirty="0"/>
              <a:t>’ </a:t>
            </a:r>
            <a:r>
              <a:rPr lang="ko-KR" altLang="en-US" dirty="0"/>
              <a:t>동안의 </a:t>
            </a:r>
            <a:r>
              <a:rPr lang="en-US" altLang="ko-KR" dirty="0"/>
              <a:t>HW </a:t>
            </a:r>
            <a:r>
              <a:rPr lang="ko-KR" altLang="en-US" dirty="0"/>
              <a:t>이동을 기준으로 잡았는데</a:t>
            </a:r>
            <a:r>
              <a:rPr lang="en-US" altLang="ko-KR" dirty="0"/>
              <a:t>, </a:t>
            </a:r>
            <a:r>
              <a:rPr lang="ko-KR" altLang="en-US" dirty="0"/>
              <a:t>이게 </a:t>
            </a:r>
            <a:r>
              <a:rPr lang="en-US" altLang="ko-KR" dirty="0"/>
              <a:t>100%</a:t>
            </a:r>
            <a:r>
              <a:rPr lang="ko-KR" altLang="en-US" dirty="0"/>
              <a:t> 출근이라는 보장이 없음</a:t>
            </a:r>
            <a:r>
              <a:rPr lang="en-US" altLang="ko-KR" dirty="0"/>
              <a:t>. </a:t>
            </a:r>
            <a:r>
              <a:rPr lang="ko-KR" altLang="en-US" dirty="0"/>
              <a:t>타지에서 </a:t>
            </a:r>
            <a:r>
              <a:rPr lang="en-US" altLang="ko-KR" dirty="0"/>
              <a:t>3</a:t>
            </a:r>
            <a:r>
              <a:rPr lang="ko-KR" altLang="en-US" dirty="0"/>
              <a:t>시간 걸려서 강남으로 그날 하루만 출장을 가도 본인이 진행한 방식으로는 </a:t>
            </a:r>
            <a:r>
              <a:rPr lang="en-US" altLang="ko-KR" dirty="0"/>
              <a:t>3</a:t>
            </a:r>
            <a:r>
              <a:rPr lang="ko-KR" altLang="en-US" dirty="0"/>
              <a:t>시간이 걸린 출근으로 인식 가능함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옆동네로 자전거 라이딩을 출근시간대에 해도 비슷한 결과가 나올 것</a:t>
            </a:r>
            <a:r>
              <a:rPr lang="en-US" altLang="ko-KR" dirty="0"/>
              <a:t>. </a:t>
            </a:r>
            <a:r>
              <a:rPr lang="ko-KR" altLang="en-US" dirty="0"/>
              <a:t>서울지역으로 놀러가는 것도 마찬가지</a:t>
            </a:r>
            <a:r>
              <a:rPr lang="en-US" altLang="ko-KR" dirty="0"/>
              <a:t>. </a:t>
            </a:r>
            <a:r>
              <a:rPr lang="ko-KR" altLang="en-US" dirty="0"/>
              <a:t>데이터 수집 단계에서 모든 이동에 대해서가 아닌 출근을 하는 사람들에 대해서만 수집이 되었다면 결과가 약간은 다를지도 모름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5AC0A-6362-A267-91EC-67022DC5180D}"/>
              </a:ext>
            </a:extLst>
          </p:cNvPr>
          <p:cNvSpPr txBox="1"/>
          <p:nvPr/>
        </p:nvSpPr>
        <p:spPr>
          <a:xfrm>
            <a:off x="611088" y="5523269"/>
            <a:ext cx="10765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추가적으로 서울 지역에 분포한 기업의 업종분포 데이터를 가지고 와서</a:t>
            </a:r>
            <a:r>
              <a:rPr lang="en-US" altLang="ko-KR" dirty="0"/>
              <a:t>, </a:t>
            </a:r>
            <a:r>
              <a:rPr lang="ko-KR" altLang="en-US" dirty="0"/>
              <a:t>본인이 어떤 직종을 희망할 때 유력하게 취업을 할 지역을 선별할 수 있고</a:t>
            </a:r>
            <a:r>
              <a:rPr lang="en-US" altLang="ko-KR" dirty="0"/>
              <a:t>, </a:t>
            </a:r>
            <a:r>
              <a:rPr lang="ko-KR" altLang="en-US" dirty="0"/>
              <a:t>앞서 진행한 분석결과와 연결해서 다양한 결론 도출이 가능하지 않을까 하는 기대가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6B8AD-C6DA-4F12-BE94-6A953B1E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A6414-8E26-40F0-86E6-CFBC3AE71E95}"/>
              </a:ext>
            </a:extLst>
          </p:cNvPr>
          <p:cNvSpPr/>
          <p:nvPr/>
        </p:nvSpPr>
        <p:spPr>
          <a:xfrm>
            <a:off x="721894" y="4395538"/>
            <a:ext cx="10812380" cy="18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9012-D683-4388-BD0F-EA07849D4E77}"/>
              </a:ext>
            </a:extLst>
          </p:cNvPr>
          <p:cNvSpPr txBox="1"/>
          <p:nvPr/>
        </p:nvSpPr>
        <p:spPr>
          <a:xfrm>
            <a:off x="5155677" y="4946666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1AD56-E402-C8C8-2D12-0F36E895CC18}"/>
              </a:ext>
            </a:extLst>
          </p:cNvPr>
          <p:cNvSpPr txBox="1"/>
          <p:nvPr/>
        </p:nvSpPr>
        <p:spPr>
          <a:xfrm>
            <a:off x="60771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Part5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77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E37AB-D979-2276-6A5D-28AE56F3E57C}"/>
              </a:ext>
            </a:extLst>
          </p:cNvPr>
          <p:cNvSpPr txBox="1"/>
          <p:nvPr/>
        </p:nvSpPr>
        <p:spPr>
          <a:xfrm>
            <a:off x="708211" y="1622611"/>
            <a:ext cx="776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기술 지향적이기 보단 목적 지향적인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0C8CF-5893-446F-86B9-77A3C41BA1F8}"/>
              </a:ext>
            </a:extLst>
          </p:cNvPr>
          <p:cNvSpPr txBox="1"/>
          <p:nvPr/>
        </p:nvSpPr>
        <p:spPr>
          <a:xfrm>
            <a:off x="645458" y="2438399"/>
            <a:ext cx="107486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학습을 통해 배운 다양한 데이터 핸들링 스킬들을 활용하는 것도 중요하고 그것을 신경 쓰지 않은 것은</a:t>
            </a:r>
            <a:endParaRPr lang="en-US" altLang="ko-KR" dirty="0"/>
          </a:p>
          <a:p>
            <a:r>
              <a:rPr lang="ko-KR" altLang="en-US" dirty="0"/>
              <a:t>아니지만</a:t>
            </a:r>
            <a:r>
              <a:rPr lang="en-US" altLang="ko-KR" dirty="0"/>
              <a:t>, </a:t>
            </a:r>
            <a:r>
              <a:rPr lang="ko-KR" altLang="en-US" dirty="0"/>
              <a:t>데이터 분석의 목적과 맥락을 놓치지 않는 것이 올바른 분석의 방향이라는 생각이 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학습한 분석 스킬만 생각하며 데이터를 만지다 보면</a:t>
            </a:r>
            <a:r>
              <a:rPr lang="en-US" altLang="ko-KR" dirty="0"/>
              <a:t>,</a:t>
            </a:r>
            <a:r>
              <a:rPr lang="ko-KR" altLang="en-US" dirty="0"/>
              <a:t> 시작점에서 생각했던 분석방향을 잃어가고 있는 순간을 경험했습니다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가독성 좋은 시각화도 중요하지만 그 내용에 알찬 내용이 들어있는가</a:t>
            </a:r>
            <a:r>
              <a:rPr lang="en-US" altLang="ko-KR" dirty="0"/>
              <a:t>? </a:t>
            </a:r>
            <a:r>
              <a:rPr lang="ko-KR" altLang="en-US" dirty="0"/>
              <a:t>에 대한 고민이 더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데이터를 통해 새로운 경향을 발견하거나 몰랐던 사실을 눈으로 확인하는 것은 흥미로운 작업입니다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정말 궁금한 무언가 있을 때 그것을 잘 설명해줄 수 있는 데이터의 요소를 정의하고 수집하는 수준까지 가는 것이 데이터 직무를 희망하는 사람이 가져야 하는 목표인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기한안에 마무리 할 수 있어 기쁩니다</a:t>
            </a:r>
            <a:r>
              <a:rPr lang="en-US" altLang="ko-KR" dirty="0"/>
              <a:t>. </a:t>
            </a:r>
            <a:r>
              <a:rPr lang="ko-KR" altLang="en-US" dirty="0"/>
              <a:t>좀 더 깊은 수준의 분석을 하지 못한 것이 아쉽지만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하나의 마침표를 찍은 것이 만족스럽습니다</a:t>
            </a:r>
            <a:r>
              <a:rPr lang="en-US" altLang="ko-KR" dirty="0"/>
              <a:t>. </a:t>
            </a:r>
            <a:r>
              <a:rPr lang="ko-KR" altLang="en-US" dirty="0"/>
              <a:t>이상입니다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782DD-AC46-1C76-153D-4A216D7F0725}"/>
              </a:ext>
            </a:extLst>
          </p:cNvPr>
          <p:cNvSpPr txBox="1"/>
          <p:nvPr/>
        </p:nvSpPr>
        <p:spPr>
          <a:xfrm>
            <a:off x="584200" y="152400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7186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854221" y="2951946"/>
            <a:ext cx="66864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서울로 출근하는 직장인들은 얼마나 많은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시간을 소요하며 출근을 할까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1533426" y="1843950"/>
            <a:ext cx="9956610" cy="3170098"/>
            <a:chOff x="1584226" y="2010598"/>
            <a:chExt cx="9956610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213021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836291" y="2700936"/>
            <a:ext cx="7144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나는 출근 소요시간이 긴 편인가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어느 정도의 출근 소요시간이 적절한가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이러한 물음에서 시작하게 된 분석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386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2C520-8C18-47D7-9759-E6C7EA350F17}"/>
              </a:ext>
            </a:extLst>
          </p:cNvPr>
          <p:cNvSpPr/>
          <p:nvPr/>
        </p:nvSpPr>
        <p:spPr>
          <a:xfrm>
            <a:off x="469900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B7E7F4-AD89-48FB-83B5-5DA676FCC63C}"/>
              </a:ext>
            </a:extLst>
          </p:cNvPr>
          <p:cNvSpPr/>
          <p:nvPr/>
        </p:nvSpPr>
        <p:spPr>
          <a:xfrm>
            <a:off x="6464302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D04A36-1E60-4E34-BC02-D1C3DF8CE23A}"/>
              </a:ext>
            </a:extLst>
          </p:cNvPr>
          <p:cNvSpPr/>
          <p:nvPr/>
        </p:nvSpPr>
        <p:spPr>
          <a:xfrm>
            <a:off x="469898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2C1B88-8F67-44F7-A5D7-D31419C9B693}"/>
              </a:ext>
            </a:extLst>
          </p:cNvPr>
          <p:cNvSpPr/>
          <p:nvPr/>
        </p:nvSpPr>
        <p:spPr>
          <a:xfrm>
            <a:off x="6464302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67E31-F129-4452-8586-338026044CDD}"/>
              </a:ext>
            </a:extLst>
          </p:cNvPr>
          <p:cNvSpPr/>
          <p:nvPr/>
        </p:nvSpPr>
        <p:spPr>
          <a:xfrm>
            <a:off x="3467100" y="3035300"/>
            <a:ext cx="52324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84200" y="70851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프로젝트의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120FD-3405-4DAA-8B0F-A1D156EF90AA}"/>
              </a:ext>
            </a:extLst>
          </p:cNvPr>
          <p:cNvSpPr txBox="1"/>
          <p:nvPr/>
        </p:nvSpPr>
        <p:spPr>
          <a:xfrm>
            <a:off x="584200" y="184112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분석이 필요한 이유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E480-8A06-4BDC-B69F-A235E4959979}"/>
              </a:ext>
            </a:extLst>
          </p:cNvPr>
          <p:cNvSpPr txBox="1"/>
          <p:nvPr/>
        </p:nvSpPr>
        <p:spPr>
          <a:xfrm>
            <a:off x="584200" y="45778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분석은 어떻게 진행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8B1B7-FEAD-4987-A77B-FA43A1A40EB9}"/>
              </a:ext>
            </a:extLst>
          </p:cNvPr>
          <p:cNvSpPr txBox="1"/>
          <p:nvPr/>
        </p:nvSpPr>
        <p:spPr>
          <a:xfrm>
            <a:off x="9449005" y="45778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및 분석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32A9F-EAD8-48C1-A365-30E6F9D43408}"/>
              </a:ext>
            </a:extLst>
          </p:cNvPr>
          <p:cNvSpPr txBox="1"/>
          <p:nvPr/>
        </p:nvSpPr>
        <p:spPr>
          <a:xfrm>
            <a:off x="4872127" y="3664862"/>
            <a:ext cx="24223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spc="-30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281D2-3BC8-4920-92EC-EFA5D0376397}"/>
              </a:ext>
            </a:extLst>
          </p:cNvPr>
          <p:cNvSpPr txBox="1"/>
          <p:nvPr/>
        </p:nvSpPr>
        <p:spPr>
          <a:xfrm>
            <a:off x="630973" y="2382400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평범하게 개인의 경험적 지식에 기반한  판단을 하는 것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보다는 데이터를 근거로 합리적 판단에 도움을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주기 때문이다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9905F-5290-4C7D-AE3C-74227612040E}"/>
              </a:ext>
            </a:extLst>
          </p:cNvPr>
          <p:cNvSpPr txBox="1"/>
          <p:nvPr/>
        </p:nvSpPr>
        <p:spPr>
          <a:xfrm>
            <a:off x="6939012" y="230171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핸들링해서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분석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시각화를 진행함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훈련을 진행하면서 학습한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내용이므로 훈련 내용과의 관련성이 높음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4A5F5-1929-46EE-8761-45BCD7472515}"/>
              </a:ext>
            </a:extLst>
          </p:cNvPr>
          <p:cNvSpPr txBox="1"/>
          <p:nvPr/>
        </p:nvSpPr>
        <p:spPr>
          <a:xfrm>
            <a:off x="7709977" y="4988889"/>
            <a:ext cx="3315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관련 각종 패키지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라이브러리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수집한 데이터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(csv,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xlsx…)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E5635-4D57-3B78-F240-F6A3A0D95E04}"/>
              </a:ext>
            </a:extLst>
          </p:cNvPr>
          <p:cNvSpPr txBox="1"/>
          <p:nvPr/>
        </p:nvSpPr>
        <p:spPr>
          <a:xfrm>
            <a:off x="9132140" y="180773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훈련 내용과의 관련성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CCD7-4D7D-9466-2FB1-E196D8218B60}"/>
              </a:ext>
            </a:extLst>
          </p:cNvPr>
          <p:cNvSpPr txBox="1"/>
          <p:nvPr/>
        </p:nvSpPr>
        <p:spPr>
          <a:xfrm>
            <a:off x="584200" y="5318567"/>
            <a:ext cx="455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훈련 내용에서 다룬 툴과 데이터분석 스킬을 사용 예정이며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단계로 진행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프로젝트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프로젝트의 구조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68A0D2C-D447-403E-8C2C-0BC130520CC0}"/>
              </a:ext>
            </a:extLst>
          </p:cNvPr>
          <p:cNvSpPr/>
          <p:nvPr/>
        </p:nvSpPr>
        <p:spPr>
          <a:xfrm>
            <a:off x="58420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F38D80-4CCC-4D43-B4E6-7E851AF5B9D5}"/>
              </a:ext>
            </a:extLst>
          </p:cNvPr>
          <p:cNvSpPr/>
          <p:nvPr/>
        </p:nvSpPr>
        <p:spPr>
          <a:xfrm>
            <a:off x="272619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5A34A4A-39DC-45FD-87C6-016EBB7179C3}"/>
              </a:ext>
            </a:extLst>
          </p:cNvPr>
          <p:cNvSpPr/>
          <p:nvPr/>
        </p:nvSpPr>
        <p:spPr>
          <a:xfrm>
            <a:off x="486818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BBD859E-F6C0-4659-AE74-B0BD74CF4EE0}"/>
              </a:ext>
            </a:extLst>
          </p:cNvPr>
          <p:cNvSpPr/>
          <p:nvPr/>
        </p:nvSpPr>
        <p:spPr>
          <a:xfrm>
            <a:off x="701017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02517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26BA81F-871D-43FB-8F67-4592A6F2383D}"/>
              </a:ext>
            </a:extLst>
          </p:cNvPr>
          <p:cNvSpPr/>
          <p:nvPr/>
        </p:nvSpPr>
        <p:spPr>
          <a:xfrm>
            <a:off x="9152163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17E33-6B7E-42FF-8D28-9730918428E2}"/>
              </a:ext>
            </a:extLst>
          </p:cNvPr>
          <p:cNvSpPr txBox="1"/>
          <p:nvPr/>
        </p:nvSpPr>
        <p:spPr>
          <a:xfrm>
            <a:off x="851488" y="303568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데이터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A49C-9671-4234-AE4B-6A0AB30F77FA}"/>
              </a:ext>
            </a:extLst>
          </p:cNvPr>
          <p:cNvSpPr txBox="1"/>
          <p:nvPr/>
        </p:nvSpPr>
        <p:spPr>
          <a:xfrm>
            <a:off x="3228155" y="303568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7FC83-2E56-4BA6-94AB-125730DBD73B}"/>
              </a:ext>
            </a:extLst>
          </p:cNvPr>
          <p:cNvSpPr txBox="1"/>
          <p:nvPr/>
        </p:nvSpPr>
        <p:spPr>
          <a:xfrm>
            <a:off x="5274174" y="3035689"/>
            <a:ext cx="211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</a:rPr>
              <a:t>전처리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42207-1B4F-49D9-B859-CED61173CC7A}"/>
              </a:ext>
            </a:extLst>
          </p:cNvPr>
          <p:cNvSpPr txBox="1"/>
          <p:nvPr/>
        </p:nvSpPr>
        <p:spPr>
          <a:xfrm>
            <a:off x="7535653" y="303568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071E1-0963-441B-925F-90008CB96329}"/>
              </a:ext>
            </a:extLst>
          </p:cNvPr>
          <p:cNvSpPr txBox="1"/>
          <p:nvPr/>
        </p:nvSpPr>
        <p:spPr>
          <a:xfrm>
            <a:off x="10147387" y="30356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6D040-316A-4AD6-BD14-FD759DEBC4EA}"/>
              </a:ext>
            </a:extLst>
          </p:cNvPr>
          <p:cNvSpPr txBox="1"/>
          <p:nvPr/>
        </p:nvSpPr>
        <p:spPr>
          <a:xfrm>
            <a:off x="617132" y="4106684"/>
            <a:ext cx="2255746" cy="17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 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 관련 데이터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가능 여부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프로젝트와 연결성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크기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24769E-3A5D-4026-A69A-C12C3B423A8A}"/>
              </a:ext>
            </a:extLst>
          </p:cNvPr>
          <p:cNvSpPr txBox="1"/>
          <p:nvPr/>
        </p:nvSpPr>
        <p:spPr>
          <a:xfrm>
            <a:off x="2856992" y="4106684"/>
            <a:ext cx="2024913" cy="1390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가능 여부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방법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데이터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(.csv)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D219B-9D8B-4C05-9FFD-A19FD76B5245}"/>
              </a:ext>
            </a:extLst>
          </p:cNvPr>
          <p:cNvSpPr txBox="1"/>
          <p:nvPr/>
        </p:nvSpPr>
        <p:spPr>
          <a:xfrm>
            <a:off x="5096852" y="4106684"/>
            <a:ext cx="2255746" cy="1390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구조 파악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파악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유효함 판단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목적에 맞게 핸들링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ABCA-28C5-4192-875F-C45ED9545F9B}"/>
              </a:ext>
            </a:extLst>
          </p:cNvPr>
          <p:cNvSpPr txBox="1"/>
          <p:nvPr/>
        </p:nvSpPr>
        <p:spPr>
          <a:xfrm>
            <a:off x="7336712" y="4106684"/>
            <a:ext cx="2255746" cy="1390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기초 통계량 분석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조건부 통계량 분석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내용 정리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FCF21-AF0D-457D-88BF-75484C0D9E95}"/>
              </a:ext>
            </a:extLst>
          </p:cNvPr>
          <p:cNvSpPr txBox="1"/>
          <p:nvPr/>
        </p:nvSpPr>
        <p:spPr>
          <a:xfrm>
            <a:off x="9576572" y="4106684"/>
            <a:ext cx="2044149" cy="1391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 결과 정리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목적에 맞는 결론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8C7BDB-499D-E542-3AAF-FB0371C498E2}"/>
              </a:ext>
            </a:extLst>
          </p:cNvPr>
          <p:cNvGrpSpPr/>
          <p:nvPr/>
        </p:nvGrpSpPr>
        <p:grpSpPr>
          <a:xfrm>
            <a:off x="4161097" y="1451389"/>
            <a:ext cx="3869805" cy="1060628"/>
            <a:chOff x="4397413" y="1518064"/>
            <a:chExt cx="3869805" cy="106062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F2CB1C-BDA4-003C-C122-F67AE136DA72}"/>
                </a:ext>
              </a:extLst>
            </p:cNvPr>
            <p:cNvGrpSpPr/>
            <p:nvPr/>
          </p:nvGrpSpPr>
          <p:grpSpPr>
            <a:xfrm>
              <a:off x="4397413" y="1518064"/>
              <a:ext cx="3869805" cy="1060628"/>
              <a:chOff x="1584226" y="2010598"/>
              <a:chExt cx="9956610" cy="50889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3D190-077E-C627-E74A-7A060A14745F}"/>
                  </a:ext>
                </a:extLst>
              </p:cNvPr>
              <p:cNvSpPr txBox="1"/>
              <p:nvPr/>
            </p:nvSpPr>
            <p:spPr>
              <a:xfrm>
                <a:off x="1584226" y="2010598"/>
                <a:ext cx="2641588" cy="413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0" dirty="0">
                    <a:solidFill>
                      <a:schemeClr val="accent3"/>
                    </a:solidFill>
                  </a:rPr>
                  <a:t>「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CFE3F0-59D6-3038-544C-0930A21ECB08}"/>
                  </a:ext>
                </a:extLst>
              </p:cNvPr>
              <p:cNvSpPr txBox="1"/>
              <p:nvPr/>
            </p:nvSpPr>
            <p:spPr>
              <a:xfrm>
                <a:off x="9410621" y="2964706"/>
                <a:ext cx="2130215" cy="413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3800">
                    <a:solidFill>
                      <a:srgbClr val="0194E7"/>
                    </a:solidFill>
                  </a:defRPr>
                </a:lvl1pPr>
              </a:lstStyle>
              <a:p>
                <a:r>
                  <a:rPr lang="ko-KR" altLang="en-US" sz="5000" dirty="0">
                    <a:solidFill>
                      <a:schemeClr val="accent3"/>
                    </a:solidFill>
                  </a:rPr>
                  <a:t>」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9E5875-888C-EA3B-3C12-656ED9CAA38E}"/>
                </a:ext>
              </a:extLst>
            </p:cNvPr>
            <p:cNvSpPr txBox="1"/>
            <p:nvPr/>
          </p:nvSpPr>
          <p:spPr>
            <a:xfrm>
              <a:off x="4910762" y="1838291"/>
              <a:ext cx="25996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프로젝트의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61D2CF-A29C-4E60-9E58-B1D521BD0B77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99C9D9-C30E-45BB-9FF3-A348CCC9EB2C}"/>
              </a:ext>
            </a:extLst>
          </p:cNvPr>
          <p:cNvSpPr/>
          <p:nvPr/>
        </p:nvSpPr>
        <p:spPr>
          <a:xfrm>
            <a:off x="6680794" y="1597797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D6ACE-0D45-4A80-AC2D-89D1397C7436}"/>
              </a:ext>
            </a:extLst>
          </p:cNvPr>
          <p:cNvGrpSpPr/>
          <p:nvPr/>
        </p:nvGrpSpPr>
        <p:grpSpPr>
          <a:xfrm>
            <a:off x="718656" y="1397000"/>
            <a:ext cx="4001751" cy="4883150"/>
            <a:chOff x="3915592" y="768350"/>
            <a:chExt cx="4360816" cy="53213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EF8455-51E0-48B1-A064-BCFC3ECB2F0B}"/>
                </a:ext>
              </a:extLst>
            </p:cNvPr>
            <p:cNvSpPr/>
            <p:nvPr/>
          </p:nvSpPr>
          <p:spPr>
            <a:xfrm>
              <a:off x="3915592" y="2821798"/>
              <a:ext cx="4360816" cy="229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5EF7929-2F01-46AA-AA63-F2BC15943F86}"/>
                </a:ext>
              </a:extLst>
            </p:cNvPr>
            <p:cNvSpPr/>
            <p:nvPr/>
          </p:nvSpPr>
          <p:spPr>
            <a:xfrm>
              <a:off x="3915592" y="768350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633D7D-2F78-4A26-8A49-09F6DFCEE629}"/>
                </a:ext>
              </a:extLst>
            </p:cNvPr>
            <p:cNvSpPr/>
            <p:nvPr/>
          </p:nvSpPr>
          <p:spPr>
            <a:xfrm>
              <a:off x="3915592" y="1761954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553FF8-7C79-47B2-BB19-6FF2CCFC1607}"/>
                </a:ext>
              </a:extLst>
            </p:cNvPr>
            <p:cNvSpPr/>
            <p:nvPr/>
          </p:nvSpPr>
          <p:spPr>
            <a:xfrm>
              <a:off x="3915592" y="5305807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FBA46F-B88B-440D-B470-5B2113257EA1}"/>
                </a:ext>
              </a:extLst>
            </p:cNvPr>
            <p:cNvSpPr/>
            <p:nvPr/>
          </p:nvSpPr>
          <p:spPr>
            <a:xfrm>
              <a:off x="4299233" y="3216437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38BBFD-3126-45CD-8C1E-131A0431A633}"/>
                </a:ext>
              </a:extLst>
            </p:cNvPr>
            <p:cNvSpPr/>
            <p:nvPr/>
          </p:nvSpPr>
          <p:spPr>
            <a:xfrm>
              <a:off x="4299233" y="4176921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32A5A10-D082-4D1F-9112-E40C49FB9645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>
              <a:off x="6096000" y="1552193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AF3A214-01B6-499F-80F8-A40B45022313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096000" y="2545797"/>
              <a:ext cx="0" cy="276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99ACABA-EBD3-4C37-B1AE-0DCD37B4AF9C}"/>
                </a:ext>
              </a:extLst>
            </p:cNvPr>
            <p:cNvCxnSpPr/>
            <p:nvPr/>
          </p:nvCxnSpPr>
          <p:spPr>
            <a:xfrm>
              <a:off x="6096000" y="5118127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프로젝트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프로젝트 내용을 통해 얻을 수 있는 기대 효과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BEE5C-DCB5-4959-A693-6FFBB110EE19}"/>
              </a:ext>
            </a:extLst>
          </p:cNvPr>
          <p:cNvSpPr txBox="1"/>
          <p:nvPr/>
        </p:nvSpPr>
        <p:spPr>
          <a:xfrm>
            <a:off x="2120650" y="157198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데이터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6B47D-57F4-439B-BBE0-70B14AF3014F}"/>
              </a:ext>
            </a:extLst>
          </p:cNvPr>
          <p:cNvSpPr txBox="1"/>
          <p:nvPr/>
        </p:nvSpPr>
        <p:spPr>
          <a:xfrm>
            <a:off x="2107825" y="248653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데이터 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02C50-D68D-4D7B-BC72-9EB49516793B}"/>
              </a:ext>
            </a:extLst>
          </p:cNvPr>
          <p:cNvSpPr txBox="1"/>
          <p:nvPr/>
        </p:nvSpPr>
        <p:spPr>
          <a:xfrm>
            <a:off x="1800050" y="3742518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데이터 통계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4EC15-A09C-4BF7-A6BD-BAF96C5B1DCF}"/>
              </a:ext>
            </a:extLst>
          </p:cNvPr>
          <p:cNvSpPr txBox="1"/>
          <p:nvPr/>
        </p:nvSpPr>
        <p:spPr>
          <a:xfrm>
            <a:off x="1707077" y="4621228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데이터 시각화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38A91-18C1-4B64-980D-91295F99485F}"/>
              </a:ext>
            </a:extLst>
          </p:cNvPr>
          <p:cNvSpPr txBox="1"/>
          <p:nvPr/>
        </p:nvSpPr>
        <p:spPr>
          <a:xfrm>
            <a:off x="2357893" y="568997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j-ea"/>
                <a:ea typeface="+mj-ea"/>
              </a:rPr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FEF65-AC83-4BD6-A180-84BBFFE448F5}"/>
              </a:ext>
            </a:extLst>
          </p:cNvPr>
          <p:cNvSpPr txBox="1"/>
          <p:nvPr/>
        </p:nvSpPr>
        <p:spPr>
          <a:xfrm>
            <a:off x="7032882" y="3037910"/>
            <a:ext cx="4292599" cy="3017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통해 서울 지역의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 단위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의미 있는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차이 발생 여부를 판단 가능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지역에 출근하는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직장인들의 출근 소요시간 분포를 시각화를 통해 확인 가능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서브 데이터와의 조합을 통해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출근 소요시간을 줄일 수 있는 방법 중 하나인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하는 것을 염두하고 서브 데이터를 활용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경제적인 측면에서 가장 합리적인 지역을 선택하는 것에 대한 판단 근거로 사용 가능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**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위의 의사결정에 도움이 되는 분석결과를 기대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C866B-BB6B-4098-B875-3E086DE455F2}"/>
              </a:ext>
            </a:extLst>
          </p:cNvPr>
          <p:cNvSpPr txBox="1"/>
          <p:nvPr/>
        </p:nvSpPr>
        <p:spPr>
          <a:xfrm>
            <a:off x="6782295" y="1977127"/>
            <a:ext cx="4487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기반 의사결정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C66929-94DC-44C7-847C-3B25F01ED4C8}"/>
              </a:ext>
            </a:extLst>
          </p:cNvPr>
          <p:cNvCxnSpPr>
            <a:cxnSpLocks/>
          </p:cNvCxnSpPr>
          <p:nvPr/>
        </p:nvCxnSpPr>
        <p:spPr>
          <a:xfrm>
            <a:off x="7010400" y="2855867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1D350152-FF57-6BDD-6EC8-FBAB78241C8C}"/>
              </a:ext>
            </a:extLst>
          </p:cNvPr>
          <p:cNvSpPr/>
          <p:nvPr/>
        </p:nvSpPr>
        <p:spPr>
          <a:xfrm>
            <a:off x="4980934" y="3874720"/>
            <a:ext cx="1286932" cy="1068616"/>
          </a:xfrm>
          <a:prstGeom prst="rightBrace">
            <a:avLst>
              <a:gd name="adj1" fmla="val 116025"/>
              <a:gd name="adj2" fmla="val 50000"/>
            </a:avLst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B068E3-A783-468B-AD87-F7F5C495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90698" y="4487680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561884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00" spc="-300" dirty="0">
                <a:solidFill>
                  <a:schemeClr val="bg1"/>
                </a:solidFill>
                <a:latin typeface="+mn-ea"/>
              </a:rPr>
              <a:t>Data</a:t>
            </a:r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 수집 과정 및 명세서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2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webextension1.xml><?xml version="1.0" encoding="utf-8"?>
<we:webextension xmlns:we="http://schemas.microsoft.com/office/webextensions/webextension/2010/11" id="{78D7C800-F70D-4B20-9695-A299EE243C44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junhyukm.github.io/fig_gtw_people.html&quot;,&quot;values&quot;:{},&quot;data&quot;:{&quot;uri&quot;:&quot;junhyukm.github.io/fig_gtw_people.html&quot;},&quot;secure&quot;:false}],&quot;name&quot;:&quot;junhyukm.github.io/fig_gtw_people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DC1D5A7-2862-4DC0-8857-2EA0AE9484CC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junhyukm.github.io/fig_gtw_hour.html&quot;,&quot;values&quot;:{},&quot;data&quot;:{&quot;uri&quot;:&quot;junhyukm.github.io/fig_gtw_hour.html&quot;},&quot;secure&quot;:false}],&quot;name&quot;:&quot;junhyukm.github.io/fig_gtw_hour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D892DF9-E7D6-4149-8263-79AE251DA04C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junhyukm.github.io/fig_start_gangnam.html&quot;,&quot;values&quot;:{},&quot;data&quot;:{&quot;uri&quot;:&quot;junhyukm.github.io/fig_start_gangnam.html&quot;},&quot;secure&quot;:false}],&quot;name&quot;:&quot;junhyukm.github.io/fig_start_gangnam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B3FDAC8-E7D2-4C88-9F2C-5DAB84AA4CF7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junhyukm.github.io/fig_start_guemchun.html&quot;,&quot;values&quot;:{},&quot;data&quot;:{&quot;uri&quot;:&quot;junhyukm.github.io/fig_start_guemchun.html&quot;},&quot;secure&quot;:false}],&quot;name&quot;:&quot;junhyukm.github.io/fig_start_guemchun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4879051-FCCA-40BA-9129-B1E10B64C554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junhyukm.github.io/fig_start_young_deung.html&quot;,&quot;values&quot;:{},&quot;data&quot;:{&quot;uri&quot;:&quot;junhyukm.github.io/fig_start_young_deung.html&quot;},&quot;secure&quot;:false}],&quot;name&quot;:&quot;junhyukm.github.io/fig_start_young_deung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2590</Words>
  <Application>Microsoft Office PowerPoint</Application>
  <PresentationFormat>와이드스크린</PresentationFormat>
  <Paragraphs>384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나눔스퀘어 ExtraBold</vt:lpstr>
      <vt:lpstr>나눔스퀘어 Light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민준혁</cp:lastModifiedBy>
  <cp:revision>171</cp:revision>
  <dcterms:created xsi:type="dcterms:W3CDTF">2021-06-13T09:03:46Z</dcterms:created>
  <dcterms:modified xsi:type="dcterms:W3CDTF">2023-12-05T18:07:13Z</dcterms:modified>
</cp:coreProperties>
</file>